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Cardo" panose="020B0604020202020204" charset="-79"/>
      <p:regular r:id="rId37"/>
    </p:embeddedFont>
    <p:embeddedFont>
      <p:font typeface="Canva Sans Bold" panose="020B0604020202020204" charset="0"/>
      <p:regular r:id="rId38"/>
    </p:embeddedFont>
    <p:embeddedFont>
      <p:font typeface="Rustic Printed" panose="020B0604020202020204" charset="0"/>
      <p:regular r:id="rId39"/>
    </p:embeddedFont>
    <p:embeddedFont>
      <p:font typeface="Calibri" panose="020F0502020204030204" pitchFamily="34" charset="0"/>
      <p:regular r:id="rId40"/>
      <p:bold r:id="rId41"/>
      <p:italic r:id="rId42"/>
      <p:boldItalic r:id="rId43"/>
    </p:embeddedFont>
    <p:embeddedFont>
      <p:font typeface="Cardo Bold" panose="020B0604020202020204" charset="-79"/>
      <p:regular r:id="rId44"/>
    </p:embeddedFont>
    <p:embeddedFont>
      <p:font typeface="Cardo Italics" panose="020B0604020202020204" charset="-79"/>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35.sv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0.png"/><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2.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5.sv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2.png"/><Relationship Id="rId4" Type="http://schemas.openxmlformats.org/officeDocument/2006/relationships/image" Target="../media/image11.sv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5.sv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2.png"/><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0.png"/><Relationship Id="rId4" Type="http://schemas.openxmlformats.org/officeDocument/2006/relationships/image" Target="../media/image29.sv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5.sv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1.sv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31.sv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5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1.svg"/><Relationship Id="rId4" Type="http://schemas.openxmlformats.org/officeDocument/2006/relationships/image" Target="../media/image11.png"/><Relationship Id="rId9" Type="http://schemas.openxmlformats.org/officeDocument/2006/relationships/image" Target="../media/image56.svg"/></Relationships>
</file>

<file path=ppt/slides/_rels/slide3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rot="-950933">
            <a:off x="-2359550" y="3617185"/>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TextBox 14"/>
          <p:cNvSpPr txBox="1"/>
          <p:nvPr/>
        </p:nvSpPr>
        <p:spPr>
          <a:xfrm>
            <a:off x="4624977" y="3407937"/>
            <a:ext cx="9054745" cy="4759485"/>
          </a:xfrm>
          <a:prstGeom prst="rect">
            <a:avLst/>
          </a:prstGeom>
        </p:spPr>
        <p:txBody>
          <a:bodyPr lIns="0" tIns="0" rIns="0" bIns="0" rtlCol="0" anchor="t">
            <a:spAutoFit/>
          </a:bodyPr>
          <a:lstStyle/>
          <a:p>
            <a:pPr marL="0" lvl="0" indent="0" algn="ctr">
              <a:lnSpc>
                <a:spcPts val="15866"/>
              </a:lnSpc>
            </a:pPr>
            <a:r>
              <a:rPr lang="en-US" sz="18888" spc="-1133" dirty="0">
                <a:solidFill>
                  <a:srgbClr val="0B4E7C"/>
                </a:solidFill>
                <a:latin typeface="Rustic Printed"/>
              </a:rPr>
              <a:t>CHAPTER #5</a:t>
            </a:r>
          </a:p>
        </p:txBody>
      </p:sp>
      <p:sp>
        <p:nvSpPr>
          <p:cNvPr id="15" name="Freeform 15"/>
          <p:cNvSpPr/>
          <p:nvPr/>
        </p:nvSpPr>
        <p:spPr>
          <a:xfrm rot="4142913">
            <a:off x="12361563" y="2621106"/>
            <a:ext cx="2770524" cy="1664799"/>
          </a:xfrm>
          <a:custGeom>
            <a:avLst/>
            <a:gdLst/>
            <a:ahLst/>
            <a:cxnLst/>
            <a:rect l="l" t="t" r="r" b="b"/>
            <a:pathLst>
              <a:path w="2770524" h="1664799">
                <a:moveTo>
                  <a:pt x="0" y="0"/>
                </a:moveTo>
                <a:lnTo>
                  <a:pt x="2770525" y="0"/>
                </a:lnTo>
                <a:lnTo>
                  <a:pt x="2770525"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6" name="Freeform 16"/>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7" name="Freeform 17"/>
          <p:cNvSpPr/>
          <p:nvPr/>
        </p:nvSpPr>
        <p:spPr>
          <a:xfrm flipH="1">
            <a:off x="4270593" y="2612842"/>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8" name="Freeform 18"/>
          <p:cNvSpPr/>
          <p:nvPr/>
        </p:nvSpPr>
        <p:spPr>
          <a:xfrm>
            <a:off x="13026394" y="6430583"/>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9" name="TextBox 19"/>
          <p:cNvSpPr txBox="1"/>
          <p:nvPr/>
        </p:nvSpPr>
        <p:spPr>
          <a:xfrm>
            <a:off x="5603669" y="7092528"/>
            <a:ext cx="7177626" cy="381506"/>
          </a:xfrm>
          <a:prstGeom prst="rect">
            <a:avLst/>
          </a:prstGeom>
        </p:spPr>
        <p:txBody>
          <a:bodyPr lIns="0" tIns="0" rIns="0" bIns="0" rtlCol="0" anchor="t">
            <a:spAutoFit/>
          </a:bodyPr>
          <a:lstStyle/>
          <a:p>
            <a:pPr marL="0" lvl="0" indent="0" algn="ctr">
              <a:lnSpc>
                <a:spcPts val="2955"/>
              </a:lnSpc>
              <a:spcBef>
                <a:spcPct val="0"/>
              </a:spcBef>
            </a:pPr>
            <a:r>
              <a:rPr lang="en-US" sz="2841" spc="179">
                <a:solidFill>
                  <a:srgbClr val="000000"/>
                </a:solidFill>
                <a:latin typeface="Cardo Bold"/>
              </a:rPr>
              <a:t>The 22 Immutable Laws of Branding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18997"/>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marL="410209" lvl="1" indent="-205105" algn="ctr">
                <a:lnSpc>
                  <a:spcPts val="2659"/>
                </a:lnSpc>
                <a:buFont typeface="Arial"/>
                <a:buChar char="•"/>
              </a:pPr>
              <a:endParaRPr/>
            </a:p>
          </p:txBody>
        </p:sp>
      </p:grpSp>
      <p:sp>
        <p:nvSpPr>
          <p:cNvPr id="6" name="TextBox 6"/>
          <p:cNvSpPr txBox="1"/>
          <p:nvPr/>
        </p:nvSpPr>
        <p:spPr>
          <a:xfrm>
            <a:off x="1696637" y="2033837"/>
            <a:ext cx="12033796" cy="3648044"/>
          </a:xfrm>
          <a:prstGeom prst="rect">
            <a:avLst/>
          </a:prstGeom>
        </p:spPr>
        <p:txBody>
          <a:bodyPr lIns="0" tIns="0" rIns="0" bIns="0" rtlCol="0" anchor="t">
            <a:spAutoFit/>
          </a:bodyPr>
          <a:lstStyle/>
          <a:p>
            <a:pPr algn="just">
              <a:lnSpc>
                <a:spcPts val="8701"/>
              </a:lnSpc>
            </a:pPr>
            <a:r>
              <a:rPr lang="en-US" sz="9063" spc="-543" dirty="0">
                <a:solidFill>
                  <a:srgbClr val="FCFCFC"/>
                </a:solidFill>
                <a:latin typeface="Rustic Printed"/>
              </a:rPr>
              <a:t>KLEENEX: DOMINANCE IN TISSUE CATEGORY</a:t>
            </a:r>
          </a:p>
          <a:p>
            <a:pPr marL="0" lvl="0" indent="0" algn="just">
              <a:lnSpc>
                <a:spcPts val="8701"/>
              </a:lnSpc>
            </a:pPr>
            <a:endParaRPr lang="en-US" sz="9063" spc="-543" dirty="0">
              <a:solidFill>
                <a:srgbClr val="FCFCFC"/>
              </a:solidFill>
              <a:latin typeface="Rustic Printed"/>
            </a:endParaRPr>
          </a:p>
        </p:txBody>
      </p:sp>
      <p:sp>
        <p:nvSpPr>
          <p:cNvPr id="7" name="Freeform 7"/>
          <p:cNvSpPr/>
          <p:nvPr/>
        </p:nvSpPr>
        <p:spPr>
          <a:xfrm>
            <a:off x="14781089" y="334968"/>
            <a:ext cx="3158033" cy="2951325"/>
          </a:xfrm>
          <a:custGeom>
            <a:avLst/>
            <a:gdLst/>
            <a:ahLst/>
            <a:cxnLst/>
            <a:rect l="l" t="t" r="r" b="b"/>
            <a:pathLst>
              <a:path w="3158033" h="2951325">
                <a:moveTo>
                  <a:pt x="0" y="0"/>
                </a:moveTo>
                <a:lnTo>
                  <a:pt x="3158033" y="0"/>
                </a:lnTo>
                <a:lnTo>
                  <a:pt x="3158033" y="2951325"/>
                </a:lnTo>
                <a:lnTo>
                  <a:pt x="0" y="29513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2216416" y="4435882"/>
            <a:ext cx="13271781" cy="2888075"/>
          </a:xfrm>
          <a:prstGeom prst="rect">
            <a:avLst/>
          </a:prstGeom>
        </p:spPr>
        <p:txBody>
          <a:bodyPr lIns="0" tIns="0" rIns="0" bIns="0" rtlCol="0" anchor="t">
            <a:spAutoFit/>
          </a:bodyPr>
          <a:lstStyle/>
          <a:p>
            <a:pPr marL="731686" lvl="1" indent="-365843">
              <a:lnSpc>
                <a:spcPts val="4575"/>
              </a:lnSpc>
              <a:buFont typeface="Arial"/>
              <a:buChar char="•"/>
            </a:pPr>
            <a:r>
              <a:rPr lang="en-US" sz="3389" spc="203" dirty="0">
                <a:solidFill>
                  <a:srgbClr val="FFFFFF"/>
                </a:solidFill>
                <a:latin typeface="Cardo Bold"/>
              </a:rPr>
              <a:t>Case Study: </a:t>
            </a:r>
            <a:r>
              <a:rPr lang="en-US" sz="3389" spc="203" dirty="0">
                <a:solidFill>
                  <a:srgbClr val="FFFFFF"/>
                </a:solidFill>
                <a:latin typeface="Cardo"/>
              </a:rPr>
              <a:t>Kleenex's establishment as the leading brand synonymous with "tissue" due to focused marketing efforts.</a:t>
            </a:r>
          </a:p>
          <a:p>
            <a:pPr marL="731686" lvl="1" indent="-365843">
              <a:lnSpc>
                <a:spcPts val="4575"/>
              </a:lnSpc>
              <a:buFont typeface="Arial"/>
              <a:buChar char="•"/>
            </a:pPr>
            <a:r>
              <a:rPr lang="en-US" sz="3389" spc="203" dirty="0">
                <a:solidFill>
                  <a:srgbClr val="FFFFFF"/>
                </a:solidFill>
                <a:latin typeface="Cardo Bold"/>
              </a:rPr>
              <a:t>Market Impact: </a:t>
            </a:r>
            <a:r>
              <a:rPr lang="en-US" sz="3389" spc="203" dirty="0">
                <a:solidFill>
                  <a:srgbClr val="FFFFFF"/>
                </a:solidFill>
                <a:latin typeface="Cardo"/>
              </a:rPr>
              <a:t>Kleenex's relentless focus on the tissue category led to its dominance despite variations in product types.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41143"/>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77C4B5"/>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911079" y="4360823"/>
            <a:ext cx="12805759" cy="2888075"/>
          </a:xfrm>
          <a:prstGeom prst="rect">
            <a:avLst/>
          </a:prstGeom>
        </p:spPr>
        <p:txBody>
          <a:bodyPr lIns="0" tIns="0" rIns="0" bIns="0" rtlCol="0" anchor="t">
            <a:spAutoFit/>
          </a:bodyPr>
          <a:lstStyle/>
          <a:p>
            <a:pPr marL="731686" lvl="1" indent="-365843">
              <a:lnSpc>
                <a:spcPts val="4575"/>
              </a:lnSpc>
              <a:buFont typeface="Arial"/>
              <a:buChar char="•"/>
            </a:pPr>
            <a:r>
              <a:rPr lang="en-US" sz="3389" spc="203">
                <a:solidFill>
                  <a:srgbClr val="0F426B"/>
                </a:solidFill>
                <a:latin typeface="Cardo Bold"/>
              </a:rPr>
              <a:t>First-Mover Advantage:</a:t>
            </a:r>
            <a:r>
              <a:rPr lang="en-US" sz="3389" spc="203">
                <a:solidFill>
                  <a:srgbClr val="0F426B"/>
                </a:solidFill>
                <a:latin typeface="Cardo"/>
              </a:rPr>
              <a:t> The significance of being the first in a category to attain generic brand status.</a:t>
            </a:r>
          </a:p>
          <a:p>
            <a:pPr marL="731686" lvl="1" indent="-365843">
              <a:lnSpc>
                <a:spcPts val="4575"/>
              </a:lnSpc>
              <a:buFont typeface="Arial"/>
              <a:buChar char="•"/>
            </a:pPr>
            <a:r>
              <a:rPr lang="en-US" sz="3389" spc="203">
                <a:solidFill>
                  <a:srgbClr val="0F426B"/>
                </a:solidFill>
                <a:latin typeface="Cardo Bold"/>
              </a:rPr>
              <a:t>Examples:</a:t>
            </a:r>
            <a:r>
              <a:rPr lang="en-US" sz="3389" spc="203">
                <a:solidFill>
                  <a:srgbClr val="0F426B"/>
                </a:solidFill>
                <a:latin typeface="Cardo"/>
              </a:rPr>
              <a:t>Jell-O, Coca-Cola, Band-Aid, Saran Wrap, and Rollerblade to emphasize the impact of pioneering a category.</a:t>
            </a:r>
          </a:p>
        </p:txBody>
      </p:sp>
      <p:sp>
        <p:nvSpPr>
          <p:cNvPr id="7" name="TextBox 7"/>
          <p:cNvSpPr txBox="1"/>
          <p:nvPr/>
        </p:nvSpPr>
        <p:spPr>
          <a:xfrm>
            <a:off x="1911079" y="2286474"/>
            <a:ext cx="14104699" cy="1391762"/>
          </a:xfrm>
          <a:prstGeom prst="rect">
            <a:avLst/>
          </a:prstGeom>
        </p:spPr>
        <p:txBody>
          <a:bodyPr lIns="0" tIns="0" rIns="0" bIns="0" rtlCol="0" anchor="t">
            <a:spAutoFit/>
          </a:bodyPr>
          <a:lstStyle/>
          <a:p>
            <a:pPr marL="0" lvl="0" indent="0">
              <a:lnSpc>
                <a:spcPts val="8436"/>
              </a:lnSpc>
            </a:pPr>
            <a:r>
              <a:rPr lang="en-US" sz="8787" spc="-527">
                <a:solidFill>
                  <a:srgbClr val="0F426B"/>
                </a:solidFill>
                <a:latin typeface="Rustic Printed"/>
              </a:rPr>
              <a:t>CATEGORY OWNERSHIP STRATEGIES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41143"/>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77C4B5"/>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741120" y="4360823"/>
            <a:ext cx="12805759" cy="3469077"/>
          </a:xfrm>
          <a:prstGeom prst="rect">
            <a:avLst/>
          </a:prstGeom>
        </p:spPr>
        <p:txBody>
          <a:bodyPr lIns="0" tIns="0" rIns="0" bIns="0" rtlCol="0" anchor="t">
            <a:spAutoFit/>
          </a:bodyPr>
          <a:lstStyle/>
          <a:p>
            <a:pPr marL="731686" lvl="1" indent="-365843">
              <a:lnSpc>
                <a:spcPts val="4575"/>
              </a:lnSpc>
              <a:buFont typeface="Arial"/>
              <a:buChar char="•"/>
            </a:pPr>
            <a:r>
              <a:rPr lang="en-US" sz="3389" spc="203">
                <a:solidFill>
                  <a:srgbClr val="0F426B"/>
                </a:solidFill>
                <a:latin typeface="Cardo Bold"/>
              </a:rPr>
              <a:t>Strategy: </a:t>
            </a:r>
            <a:r>
              <a:rPr lang="en-US" sz="3389" spc="203">
                <a:solidFill>
                  <a:srgbClr val="0F426B"/>
                </a:solidFill>
                <a:latin typeface="Cardo"/>
              </a:rPr>
              <a:t> The strategy of creating a new category by narrowing focus, citing the example of Emery Air Freight and Federal Express (FedEx).</a:t>
            </a:r>
          </a:p>
          <a:p>
            <a:pPr marL="731686" lvl="1" indent="-365843">
              <a:lnSpc>
                <a:spcPts val="4575"/>
              </a:lnSpc>
              <a:buFont typeface="Arial"/>
              <a:buChar char="•"/>
            </a:pPr>
            <a:r>
              <a:rPr lang="en-US" sz="3389" spc="203">
                <a:solidFill>
                  <a:srgbClr val="0F426B"/>
                </a:solidFill>
                <a:latin typeface="Cardo Bold"/>
              </a:rPr>
              <a:t>Success Story: </a:t>
            </a:r>
            <a:r>
              <a:rPr lang="en-US" sz="3389" spc="203">
                <a:solidFill>
                  <a:srgbClr val="0F426B"/>
                </a:solidFill>
                <a:latin typeface="Cardo"/>
              </a:rPr>
              <a:t>Federal Express's transition to a global powerhouse by focusing on "overnight delivery" and becoming a generic term for it.</a:t>
            </a:r>
          </a:p>
        </p:txBody>
      </p:sp>
      <p:sp>
        <p:nvSpPr>
          <p:cNvPr id="7" name="TextBox 7"/>
          <p:cNvSpPr txBox="1"/>
          <p:nvPr/>
        </p:nvSpPr>
        <p:spPr>
          <a:xfrm>
            <a:off x="1911079" y="1830672"/>
            <a:ext cx="14772197" cy="2458516"/>
          </a:xfrm>
          <a:prstGeom prst="rect">
            <a:avLst/>
          </a:prstGeom>
        </p:spPr>
        <p:txBody>
          <a:bodyPr lIns="0" tIns="0" rIns="0" bIns="0" rtlCol="0" anchor="t">
            <a:spAutoFit/>
          </a:bodyPr>
          <a:lstStyle/>
          <a:p>
            <a:pPr marL="0" lvl="0" indent="0">
              <a:lnSpc>
                <a:spcPts val="8436"/>
              </a:lnSpc>
            </a:pPr>
            <a:r>
              <a:rPr lang="en-US" sz="8787" spc="-527">
                <a:solidFill>
                  <a:srgbClr val="0F426B"/>
                </a:solidFill>
                <a:latin typeface="Rustic Printed"/>
              </a:rPr>
              <a:t>CREATING NEW CATEGORIES THROUGH FOCUS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41143"/>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77C4B5"/>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911079" y="4360823"/>
            <a:ext cx="12805759" cy="4050079"/>
          </a:xfrm>
          <a:prstGeom prst="rect">
            <a:avLst/>
          </a:prstGeom>
        </p:spPr>
        <p:txBody>
          <a:bodyPr lIns="0" tIns="0" rIns="0" bIns="0" rtlCol="0" anchor="t">
            <a:spAutoFit/>
          </a:bodyPr>
          <a:lstStyle/>
          <a:p>
            <a:pPr marL="731686" lvl="1" indent="-365843">
              <a:lnSpc>
                <a:spcPts val="4575"/>
              </a:lnSpc>
              <a:buFont typeface="Arial"/>
              <a:buChar char="•"/>
            </a:pPr>
            <a:r>
              <a:rPr lang="en-US" sz="3389" spc="203">
                <a:solidFill>
                  <a:srgbClr val="0F426B"/>
                </a:solidFill>
                <a:latin typeface="Cardo Bold"/>
              </a:rPr>
              <a:t>Narrowing the brand focus</a:t>
            </a:r>
          </a:p>
          <a:p>
            <a:pPr>
              <a:lnSpc>
                <a:spcPts val="4575"/>
              </a:lnSpc>
            </a:pPr>
            <a:endParaRPr lang="en-US" sz="3389" spc="203">
              <a:solidFill>
                <a:srgbClr val="0F426B"/>
              </a:solidFill>
              <a:latin typeface="Cardo Bold"/>
            </a:endParaRPr>
          </a:p>
          <a:p>
            <a:pPr marL="731686" lvl="1" indent="-365843">
              <a:lnSpc>
                <a:spcPts val="4575"/>
              </a:lnSpc>
              <a:buFont typeface="Arial"/>
              <a:buChar char="•"/>
            </a:pPr>
            <a:r>
              <a:rPr lang="en-US" sz="3389" spc="203">
                <a:solidFill>
                  <a:srgbClr val="0F426B"/>
                </a:solidFill>
                <a:latin typeface="Cardo Bold"/>
              </a:rPr>
              <a:t>Creating a new category</a:t>
            </a:r>
          </a:p>
          <a:p>
            <a:pPr>
              <a:lnSpc>
                <a:spcPts val="4575"/>
              </a:lnSpc>
            </a:pPr>
            <a:endParaRPr lang="en-US" sz="3389" spc="203">
              <a:solidFill>
                <a:srgbClr val="0F426B"/>
              </a:solidFill>
              <a:latin typeface="Cardo Bold"/>
            </a:endParaRPr>
          </a:p>
          <a:p>
            <a:pPr marL="731686" lvl="1" indent="-365843">
              <a:lnSpc>
                <a:spcPts val="4575"/>
              </a:lnSpc>
              <a:buFont typeface="Arial"/>
              <a:buChar char="•"/>
            </a:pPr>
            <a:r>
              <a:rPr lang="en-US" sz="3389" spc="203">
                <a:solidFill>
                  <a:srgbClr val="0F426B"/>
                </a:solidFill>
                <a:latin typeface="Cardo Bold"/>
              </a:rPr>
              <a:t>Being the first in a category</a:t>
            </a:r>
          </a:p>
          <a:p>
            <a:pPr>
              <a:lnSpc>
                <a:spcPts val="4575"/>
              </a:lnSpc>
            </a:pPr>
            <a:r>
              <a:rPr lang="en-US" sz="3389" spc="203">
                <a:solidFill>
                  <a:srgbClr val="0F426B"/>
                </a:solidFill>
                <a:latin typeface="Cardo Bold"/>
              </a:rPr>
              <a:t>     </a:t>
            </a:r>
          </a:p>
          <a:p>
            <a:pPr marL="0" lvl="0" indent="0">
              <a:lnSpc>
                <a:spcPts val="4575"/>
              </a:lnSpc>
              <a:spcBef>
                <a:spcPct val="0"/>
              </a:spcBef>
            </a:pPr>
            <a:endParaRPr lang="en-US" sz="3389" spc="203">
              <a:solidFill>
                <a:srgbClr val="0F426B"/>
              </a:solidFill>
              <a:latin typeface="Cardo Bold"/>
            </a:endParaRPr>
          </a:p>
        </p:txBody>
      </p:sp>
      <p:sp>
        <p:nvSpPr>
          <p:cNvPr id="7" name="TextBox 7"/>
          <p:cNvSpPr txBox="1"/>
          <p:nvPr/>
        </p:nvSpPr>
        <p:spPr>
          <a:xfrm>
            <a:off x="1911079" y="2286474"/>
            <a:ext cx="12736328" cy="1391762"/>
          </a:xfrm>
          <a:prstGeom prst="rect">
            <a:avLst/>
          </a:prstGeom>
        </p:spPr>
        <p:txBody>
          <a:bodyPr lIns="0" tIns="0" rIns="0" bIns="0" rtlCol="0" anchor="t">
            <a:spAutoFit/>
          </a:bodyPr>
          <a:lstStyle/>
          <a:p>
            <a:pPr marL="0" lvl="0" indent="0">
              <a:lnSpc>
                <a:spcPts val="8436"/>
              </a:lnSpc>
            </a:pPr>
            <a:r>
              <a:rPr lang="en-US" sz="8787" spc="-527">
                <a:solidFill>
                  <a:srgbClr val="0F426B"/>
                </a:solidFill>
                <a:latin typeface="Rustic Printed"/>
              </a:rPr>
              <a:t>STRATEGIES FOR BRAND BUILDING: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1456202" y="2382595"/>
            <a:ext cx="6940374" cy="6132766"/>
          </a:xfrm>
          <a:custGeom>
            <a:avLst/>
            <a:gdLst/>
            <a:ahLst/>
            <a:cxnLst/>
            <a:rect l="l" t="t" r="r" b="b"/>
            <a:pathLst>
              <a:path w="6940374" h="6132766">
                <a:moveTo>
                  <a:pt x="0" y="0"/>
                </a:moveTo>
                <a:lnTo>
                  <a:pt x="6940373" y="0"/>
                </a:lnTo>
                <a:lnTo>
                  <a:pt x="6940373" y="6132766"/>
                </a:lnTo>
                <a:lnTo>
                  <a:pt x="0" y="61327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9891425" y="2382595"/>
            <a:ext cx="6940374" cy="6132766"/>
          </a:xfrm>
          <a:custGeom>
            <a:avLst/>
            <a:gdLst/>
            <a:ahLst/>
            <a:cxnLst/>
            <a:rect l="l" t="t" r="r" b="b"/>
            <a:pathLst>
              <a:path w="6940374" h="6132766">
                <a:moveTo>
                  <a:pt x="0" y="0"/>
                </a:moveTo>
                <a:lnTo>
                  <a:pt x="6940373" y="0"/>
                </a:lnTo>
                <a:lnTo>
                  <a:pt x="6940373" y="6132766"/>
                </a:lnTo>
                <a:lnTo>
                  <a:pt x="0" y="6132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TextBox 5"/>
          <p:cNvSpPr txBox="1"/>
          <p:nvPr/>
        </p:nvSpPr>
        <p:spPr>
          <a:xfrm>
            <a:off x="4926389" y="219074"/>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rPr>
              <a:t>KEY  IDEAS</a:t>
            </a:r>
          </a:p>
        </p:txBody>
      </p:sp>
      <p:sp>
        <p:nvSpPr>
          <p:cNvPr id="6" name="TextBox 6"/>
          <p:cNvSpPr txBox="1"/>
          <p:nvPr/>
        </p:nvSpPr>
        <p:spPr>
          <a:xfrm>
            <a:off x="2037875" y="2848951"/>
            <a:ext cx="5777027" cy="853440"/>
          </a:xfrm>
          <a:prstGeom prst="rect">
            <a:avLst/>
          </a:prstGeom>
        </p:spPr>
        <p:txBody>
          <a:bodyPr lIns="0" tIns="0" rIns="0" bIns="0" rtlCol="0" anchor="t">
            <a:spAutoFit/>
          </a:bodyPr>
          <a:lstStyle/>
          <a:p>
            <a:pPr marL="0" lvl="0" indent="0" algn="ctr">
              <a:lnSpc>
                <a:spcPts val="5280"/>
              </a:lnSpc>
              <a:spcBef>
                <a:spcPct val="0"/>
              </a:spcBef>
            </a:pPr>
            <a:r>
              <a:rPr lang="en-US" sz="5500" spc="-330">
                <a:solidFill>
                  <a:srgbClr val="FFFFFF"/>
                </a:solidFill>
                <a:latin typeface="Rustic Printed"/>
              </a:rPr>
              <a:t>CATEGORY OWNERSHIP</a:t>
            </a:r>
          </a:p>
        </p:txBody>
      </p:sp>
      <p:sp>
        <p:nvSpPr>
          <p:cNvPr id="7" name="TextBox 7"/>
          <p:cNvSpPr txBox="1"/>
          <p:nvPr/>
        </p:nvSpPr>
        <p:spPr>
          <a:xfrm>
            <a:off x="2411960" y="4181196"/>
            <a:ext cx="5402942" cy="1267782"/>
          </a:xfrm>
          <a:prstGeom prst="rect">
            <a:avLst/>
          </a:prstGeom>
        </p:spPr>
        <p:txBody>
          <a:bodyPr lIns="0" tIns="0" rIns="0" bIns="0" rtlCol="0" anchor="t">
            <a:spAutoFit/>
          </a:bodyPr>
          <a:lstStyle/>
          <a:p>
            <a:pPr algn="just">
              <a:lnSpc>
                <a:spcPts val="3397"/>
              </a:lnSpc>
            </a:pPr>
            <a:r>
              <a:rPr lang="en-US" sz="2375">
                <a:solidFill>
                  <a:srgbClr val="FFFFFF"/>
                </a:solidFill>
                <a:latin typeface="Cardo"/>
              </a:rPr>
              <a:t>Brands that dominate a specific category are seen as leaders, making it challenging for competitors to displace them.</a:t>
            </a:r>
          </a:p>
        </p:txBody>
      </p:sp>
      <p:sp>
        <p:nvSpPr>
          <p:cNvPr id="8" name="TextBox 8"/>
          <p:cNvSpPr txBox="1"/>
          <p:nvPr/>
        </p:nvSpPr>
        <p:spPr>
          <a:xfrm>
            <a:off x="10447858" y="2848951"/>
            <a:ext cx="4440326" cy="853440"/>
          </a:xfrm>
          <a:prstGeom prst="rect">
            <a:avLst/>
          </a:prstGeom>
        </p:spPr>
        <p:txBody>
          <a:bodyPr lIns="0" tIns="0" rIns="0" bIns="0" rtlCol="0" anchor="t">
            <a:spAutoFit/>
          </a:bodyPr>
          <a:lstStyle/>
          <a:p>
            <a:pPr marL="0" lvl="0" indent="0" algn="ctr">
              <a:lnSpc>
                <a:spcPts val="5280"/>
              </a:lnSpc>
              <a:spcBef>
                <a:spcPct val="0"/>
              </a:spcBef>
            </a:pPr>
            <a:r>
              <a:rPr lang="en-US" sz="5500" spc="-330">
                <a:solidFill>
                  <a:srgbClr val="0F426B"/>
                </a:solidFill>
                <a:latin typeface="Rustic Printed"/>
              </a:rPr>
              <a:t>BRAND DILUTION</a:t>
            </a:r>
          </a:p>
        </p:txBody>
      </p:sp>
      <p:sp>
        <p:nvSpPr>
          <p:cNvPr id="9" name="TextBox 9"/>
          <p:cNvSpPr txBox="1"/>
          <p:nvPr/>
        </p:nvSpPr>
        <p:spPr>
          <a:xfrm>
            <a:off x="2411960" y="5791143"/>
            <a:ext cx="5402942" cy="1381028"/>
          </a:xfrm>
          <a:prstGeom prst="rect">
            <a:avLst/>
          </a:prstGeom>
        </p:spPr>
        <p:txBody>
          <a:bodyPr lIns="0" tIns="0" rIns="0" bIns="0" rtlCol="0" anchor="t">
            <a:spAutoFit/>
          </a:bodyPr>
          <a:lstStyle/>
          <a:p>
            <a:pPr algn="just">
              <a:lnSpc>
                <a:spcPts val="3721"/>
              </a:lnSpc>
            </a:pPr>
            <a:r>
              <a:rPr lang="en-US" sz="2602">
                <a:solidFill>
                  <a:srgbClr val="FFFFFF"/>
                </a:solidFill>
                <a:latin typeface="Cardo Bold"/>
              </a:rPr>
              <a:t>Example</a:t>
            </a:r>
            <a:r>
              <a:rPr lang="en-US" sz="2602">
                <a:solidFill>
                  <a:srgbClr val="FFFFFF"/>
                </a:solidFill>
                <a:latin typeface="Cardo"/>
              </a:rPr>
              <a:t> -Shan Foods, becoming the go-to choice for an authentic Pakistani taste.</a:t>
            </a:r>
          </a:p>
        </p:txBody>
      </p:sp>
      <p:sp>
        <p:nvSpPr>
          <p:cNvPr id="10" name="TextBox 10"/>
          <p:cNvSpPr txBox="1"/>
          <p:nvPr/>
        </p:nvSpPr>
        <p:spPr>
          <a:xfrm>
            <a:off x="10722420" y="3975766"/>
            <a:ext cx="5278384" cy="1669118"/>
          </a:xfrm>
          <a:prstGeom prst="rect">
            <a:avLst/>
          </a:prstGeom>
        </p:spPr>
        <p:txBody>
          <a:bodyPr lIns="0" tIns="0" rIns="0" bIns="0" rtlCol="0" anchor="t">
            <a:spAutoFit/>
          </a:bodyPr>
          <a:lstStyle/>
          <a:p>
            <a:pPr algn="just">
              <a:lnSpc>
                <a:spcPts val="3318"/>
              </a:lnSpc>
            </a:pPr>
            <a:r>
              <a:rPr lang="en-US" sz="2320">
                <a:solidFill>
                  <a:srgbClr val="0B4E7C"/>
                </a:solidFill>
                <a:latin typeface="Cardo"/>
              </a:rPr>
              <a:t> Diversifying into multiple areas can dilute a brand's core identity, potentially weakening its position in consumers' minds.</a:t>
            </a:r>
          </a:p>
        </p:txBody>
      </p:sp>
      <p:sp>
        <p:nvSpPr>
          <p:cNvPr id="11" name="TextBox 11"/>
          <p:cNvSpPr txBox="1"/>
          <p:nvPr/>
        </p:nvSpPr>
        <p:spPr>
          <a:xfrm>
            <a:off x="10810561" y="5791143"/>
            <a:ext cx="4548622" cy="1555157"/>
          </a:xfrm>
          <a:prstGeom prst="rect">
            <a:avLst/>
          </a:prstGeom>
        </p:spPr>
        <p:txBody>
          <a:bodyPr lIns="0" tIns="0" rIns="0" bIns="0" rtlCol="0" anchor="t">
            <a:spAutoFit/>
          </a:bodyPr>
          <a:lstStyle/>
          <a:p>
            <a:pPr algn="just">
              <a:lnSpc>
                <a:spcPts val="3133"/>
              </a:lnSpc>
            </a:pPr>
            <a:r>
              <a:rPr lang="en-US" sz="2191">
                <a:solidFill>
                  <a:srgbClr val="0B4E7C"/>
                </a:solidFill>
                <a:latin typeface="Cardo Bold"/>
              </a:rPr>
              <a:t>Example</a:t>
            </a:r>
            <a:r>
              <a:rPr lang="en-US" sz="2191">
                <a:solidFill>
                  <a:srgbClr val="0B4E7C"/>
                </a:solidFill>
                <a:latin typeface="Cardo"/>
              </a:rPr>
              <a:t>: Gul Ahmed Textile Mills.  its expansion into various segments risked diluting its core identity in textiles.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1456202" y="2382595"/>
            <a:ext cx="6940374" cy="6132766"/>
          </a:xfrm>
          <a:custGeom>
            <a:avLst/>
            <a:gdLst/>
            <a:ahLst/>
            <a:cxnLst/>
            <a:rect l="l" t="t" r="r" b="b"/>
            <a:pathLst>
              <a:path w="6940374" h="6132766">
                <a:moveTo>
                  <a:pt x="0" y="0"/>
                </a:moveTo>
                <a:lnTo>
                  <a:pt x="6940373" y="0"/>
                </a:lnTo>
                <a:lnTo>
                  <a:pt x="6940373" y="6132766"/>
                </a:lnTo>
                <a:lnTo>
                  <a:pt x="0" y="61327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9891425" y="2382595"/>
            <a:ext cx="6940374" cy="6132766"/>
          </a:xfrm>
          <a:custGeom>
            <a:avLst/>
            <a:gdLst/>
            <a:ahLst/>
            <a:cxnLst/>
            <a:rect l="l" t="t" r="r" b="b"/>
            <a:pathLst>
              <a:path w="6940374" h="6132766">
                <a:moveTo>
                  <a:pt x="0" y="0"/>
                </a:moveTo>
                <a:lnTo>
                  <a:pt x="6940373" y="0"/>
                </a:lnTo>
                <a:lnTo>
                  <a:pt x="6940373" y="6132766"/>
                </a:lnTo>
                <a:lnTo>
                  <a:pt x="0" y="6132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TextBox 5"/>
          <p:cNvSpPr txBox="1"/>
          <p:nvPr/>
        </p:nvSpPr>
        <p:spPr>
          <a:xfrm>
            <a:off x="4926389" y="219074"/>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rPr>
              <a:t>KEY  IDEAS</a:t>
            </a:r>
          </a:p>
        </p:txBody>
      </p:sp>
      <p:sp>
        <p:nvSpPr>
          <p:cNvPr id="6" name="TextBox 6"/>
          <p:cNvSpPr txBox="1"/>
          <p:nvPr/>
        </p:nvSpPr>
        <p:spPr>
          <a:xfrm>
            <a:off x="2037875" y="2848951"/>
            <a:ext cx="5777027" cy="853440"/>
          </a:xfrm>
          <a:prstGeom prst="rect">
            <a:avLst/>
          </a:prstGeom>
        </p:spPr>
        <p:txBody>
          <a:bodyPr lIns="0" tIns="0" rIns="0" bIns="0" rtlCol="0" anchor="t">
            <a:spAutoFit/>
          </a:bodyPr>
          <a:lstStyle/>
          <a:p>
            <a:pPr marL="0" lvl="0" indent="0" algn="ctr">
              <a:lnSpc>
                <a:spcPts val="5280"/>
              </a:lnSpc>
              <a:spcBef>
                <a:spcPct val="0"/>
              </a:spcBef>
            </a:pPr>
            <a:r>
              <a:rPr lang="en-US" sz="5500" spc="-330">
                <a:solidFill>
                  <a:srgbClr val="FFFFFF"/>
                </a:solidFill>
                <a:latin typeface="Rustic Printed"/>
              </a:rPr>
              <a:t>NARROWED FOCUS</a:t>
            </a:r>
          </a:p>
        </p:txBody>
      </p:sp>
      <p:sp>
        <p:nvSpPr>
          <p:cNvPr id="7" name="TextBox 7"/>
          <p:cNvSpPr txBox="1"/>
          <p:nvPr/>
        </p:nvSpPr>
        <p:spPr>
          <a:xfrm>
            <a:off x="2411960" y="4450231"/>
            <a:ext cx="4548622" cy="1210222"/>
          </a:xfrm>
          <a:prstGeom prst="rect">
            <a:avLst/>
          </a:prstGeom>
        </p:spPr>
        <p:txBody>
          <a:bodyPr lIns="0" tIns="0" rIns="0" bIns="0" rtlCol="0" anchor="t">
            <a:spAutoFit/>
          </a:bodyPr>
          <a:lstStyle/>
          <a:p>
            <a:pPr algn="just">
              <a:lnSpc>
                <a:spcPts val="3227"/>
              </a:lnSpc>
            </a:pPr>
            <a:r>
              <a:rPr lang="en-US" sz="2256">
                <a:solidFill>
                  <a:srgbClr val="FFFFFF"/>
                </a:solidFill>
                <a:latin typeface="Cardo"/>
              </a:rPr>
              <a:t>Brands that start narrow and expand within their niche often achieve greater success.</a:t>
            </a:r>
          </a:p>
        </p:txBody>
      </p:sp>
      <p:sp>
        <p:nvSpPr>
          <p:cNvPr id="8" name="TextBox 8"/>
          <p:cNvSpPr txBox="1"/>
          <p:nvPr/>
        </p:nvSpPr>
        <p:spPr>
          <a:xfrm>
            <a:off x="10493657" y="2848951"/>
            <a:ext cx="5735910" cy="1520190"/>
          </a:xfrm>
          <a:prstGeom prst="rect">
            <a:avLst/>
          </a:prstGeom>
        </p:spPr>
        <p:txBody>
          <a:bodyPr lIns="0" tIns="0" rIns="0" bIns="0" rtlCol="0" anchor="t">
            <a:spAutoFit/>
          </a:bodyPr>
          <a:lstStyle/>
          <a:p>
            <a:pPr marL="0" lvl="0" indent="0" algn="ctr">
              <a:lnSpc>
                <a:spcPts val="5280"/>
              </a:lnSpc>
              <a:spcBef>
                <a:spcPct val="0"/>
              </a:spcBef>
            </a:pPr>
            <a:r>
              <a:rPr lang="en-US" sz="5500" spc="-330">
                <a:solidFill>
                  <a:srgbClr val="0F426B"/>
                </a:solidFill>
                <a:latin typeface="Rustic Printed"/>
              </a:rPr>
              <a:t>CREATING NEW CATEGORIES</a:t>
            </a:r>
          </a:p>
        </p:txBody>
      </p:sp>
      <p:sp>
        <p:nvSpPr>
          <p:cNvPr id="9" name="TextBox 9"/>
          <p:cNvSpPr txBox="1"/>
          <p:nvPr/>
        </p:nvSpPr>
        <p:spPr>
          <a:xfrm>
            <a:off x="2411960" y="5976227"/>
            <a:ext cx="4548622" cy="1164655"/>
          </a:xfrm>
          <a:prstGeom prst="rect">
            <a:avLst/>
          </a:prstGeom>
        </p:spPr>
        <p:txBody>
          <a:bodyPr lIns="0" tIns="0" rIns="0" bIns="0" rtlCol="0" anchor="t">
            <a:spAutoFit/>
          </a:bodyPr>
          <a:lstStyle/>
          <a:p>
            <a:pPr algn="just">
              <a:lnSpc>
                <a:spcPts val="3133"/>
              </a:lnSpc>
            </a:pPr>
            <a:r>
              <a:rPr lang="en-US" sz="2191">
                <a:solidFill>
                  <a:srgbClr val="FFFFFF"/>
                </a:solidFill>
                <a:latin typeface="Cardo"/>
              </a:rPr>
              <a:t>Example- National Foods. Starting with spice mixes, National Foods expanded within the food category.</a:t>
            </a:r>
          </a:p>
        </p:txBody>
      </p:sp>
      <p:sp>
        <p:nvSpPr>
          <p:cNvPr id="10" name="TextBox 10"/>
          <p:cNvSpPr txBox="1"/>
          <p:nvPr/>
        </p:nvSpPr>
        <p:spPr>
          <a:xfrm>
            <a:off x="11087300" y="4572635"/>
            <a:ext cx="4548622" cy="1246383"/>
          </a:xfrm>
          <a:prstGeom prst="rect">
            <a:avLst/>
          </a:prstGeom>
        </p:spPr>
        <p:txBody>
          <a:bodyPr lIns="0" tIns="0" rIns="0" bIns="0" rtlCol="0" anchor="t">
            <a:spAutoFit/>
          </a:bodyPr>
          <a:lstStyle/>
          <a:p>
            <a:pPr marL="0" lvl="0" indent="0" algn="just">
              <a:lnSpc>
                <a:spcPts val="3318"/>
              </a:lnSpc>
              <a:spcBef>
                <a:spcPct val="0"/>
              </a:spcBef>
            </a:pPr>
            <a:r>
              <a:rPr lang="en-US" sz="2320" u="none" strike="noStrike">
                <a:solidFill>
                  <a:srgbClr val="0B4E7C"/>
                </a:solidFill>
                <a:latin typeface="Cardo"/>
              </a:rPr>
              <a:t>Brands can innovate by introducing entirely new categories that capture consumer attention.</a:t>
            </a:r>
          </a:p>
        </p:txBody>
      </p:sp>
      <p:sp>
        <p:nvSpPr>
          <p:cNvPr id="11" name="TextBox 11"/>
          <p:cNvSpPr txBox="1"/>
          <p:nvPr/>
        </p:nvSpPr>
        <p:spPr>
          <a:xfrm>
            <a:off x="11087300" y="5976227"/>
            <a:ext cx="4548622" cy="1246383"/>
          </a:xfrm>
          <a:prstGeom prst="rect">
            <a:avLst/>
          </a:prstGeom>
        </p:spPr>
        <p:txBody>
          <a:bodyPr lIns="0" tIns="0" rIns="0" bIns="0" rtlCol="0" anchor="t">
            <a:spAutoFit/>
          </a:bodyPr>
          <a:lstStyle/>
          <a:p>
            <a:pPr marL="0" lvl="0" indent="0" algn="just">
              <a:lnSpc>
                <a:spcPts val="3318"/>
              </a:lnSpc>
              <a:spcBef>
                <a:spcPct val="0"/>
              </a:spcBef>
            </a:pPr>
            <a:r>
              <a:rPr lang="en-US" sz="2320" u="none" strike="noStrike">
                <a:solidFill>
                  <a:srgbClr val="0B4E7C"/>
                </a:solidFill>
                <a:latin typeface="Cardo Bold"/>
              </a:rPr>
              <a:t>Example</a:t>
            </a:r>
            <a:r>
              <a:rPr lang="en-US" sz="2320" u="none" strike="noStrike">
                <a:solidFill>
                  <a:srgbClr val="0B4E7C"/>
                </a:solidFill>
                <a:latin typeface="Cardo"/>
              </a:rPr>
              <a:t> - Engro Foods. Introduced a new category with Olper's Milk,.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18997"/>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marL="410209" lvl="1" indent="-205105" algn="ctr">
                <a:lnSpc>
                  <a:spcPts val="2659"/>
                </a:lnSpc>
                <a:buFont typeface="Arial"/>
                <a:buChar char="•"/>
              </a:pPr>
              <a:endParaRPr/>
            </a:p>
          </p:txBody>
        </p:sp>
      </p:grpSp>
      <p:sp>
        <p:nvSpPr>
          <p:cNvPr id="6" name="TextBox 6"/>
          <p:cNvSpPr txBox="1"/>
          <p:nvPr/>
        </p:nvSpPr>
        <p:spPr>
          <a:xfrm>
            <a:off x="1758679" y="2143599"/>
            <a:ext cx="13478092" cy="1571627"/>
          </a:xfrm>
          <a:prstGeom prst="rect">
            <a:avLst/>
          </a:prstGeom>
        </p:spPr>
        <p:txBody>
          <a:bodyPr lIns="0" tIns="0" rIns="0" bIns="0" rtlCol="0" anchor="t">
            <a:spAutoFit/>
          </a:bodyPr>
          <a:lstStyle/>
          <a:p>
            <a:pPr marL="0" lvl="0" indent="0">
              <a:lnSpc>
                <a:spcPts val="9600"/>
              </a:lnSpc>
            </a:pPr>
            <a:r>
              <a:rPr lang="en-US" sz="10000" spc="-600">
                <a:solidFill>
                  <a:srgbClr val="FCFCFC"/>
                </a:solidFill>
                <a:latin typeface="Rustic Printed"/>
              </a:rPr>
              <a:t>BRAND EXPANSION DILEMMA :</a:t>
            </a:r>
          </a:p>
        </p:txBody>
      </p:sp>
      <p:sp>
        <p:nvSpPr>
          <p:cNvPr id="7" name="TextBox 7"/>
          <p:cNvSpPr txBox="1"/>
          <p:nvPr/>
        </p:nvSpPr>
        <p:spPr>
          <a:xfrm>
            <a:off x="1758679" y="3964219"/>
            <a:ext cx="11751851" cy="2074353"/>
          </a:xfrm>
          <a:prstGeom prst="rect">
            <a:avLst/>
          </a:prstGeom>
        </p:spPr>
        <p:txBody>
          <a:bodyPr lIns="0" tIns="0" rIns="0" bIns="0" rtlCol="0" anchor="t">
            <a:spAutoFit/>
          </a:bodyPr>
          <a:lstStyle/>
          <a:p>
            <a:pPr marL="0" lvl="0" indent="0">
              <a:lnSpc>
                <a:spcPts val="4198"/>
              </a:lnSpc>
              <a:spcBef>
                <a:spcPct val="0"/>
              </a:spcBef>
            </a:pPr>
            <a:r>
              <a:rPr lang="en-US" sz="3110" spc="186">
                <a:solidFill>
                  <a:srgbClr val="FCFCFC"/>
                </a:solidFill>
                <a:latin typeface="Cardo"/>
              </a:rPr>
              <a:t>It highlights the balancing act between growth and maintaining a brand's core identity. While diversification might widen the market reach, it carries the risk of diluting the very essence that made the brand successful.</a:t>
            </a:r>
          </a:p>
        </p:txBody>
      </p:sp>
      <p:sp>
        <p:nvSpPr>
          <p:cNvPr id="8" name="Freeform 8"/>
          <p:cNvSpPr/>
          <p:nvPr/>
        </p:nvSpPr>
        <p:spPr>
          <a:xfrm>
            <a:off x="14781089" y="334968"/>
            <a:ext cx="3158033" cy="2951325"/>
          </a:xfrm>
          <a:custGeom>
            <a:avLst/>
            <a:gdLst/>
            <a:ahLst/>
            <a:cxnLst/>
            <a:rect l="l" t="t" r="r" b="b"/>
            <a:pathLst>
              <a:path w="3158033" h="2951325">
                <a:moveTo>
                  <a:pt x="0" y="0"/>
                </a:moveTo>
                <a:lnTo>
                  <a:pt x="3158033" y="0"/>
                </a:lnTo>
                <a:lnTo>
                  <a:pt x="3158033" y="2951325"/>
                </a:lnTo>
                <a:lnTo>
                  <a:pt x="0" y="29513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TextBox 9"/>
          <p:cNvSpPr txBox="1"/>
          <p:nvPr/>
        </p:nvSpPr>
        <p:spPr>
          <a:xfrm>
            <a:off x="1319575" y="6785515"/>
            <a:ext cx="15040530" cy="2010079"/>
          </a:xfrm>
          <a:prstGeom prst="rect">
            <a:avLst/>
          </a:prstGeom>
        </p:spPr>
        <p:txBody>
          <a:bodyPr lIns="0" tIns="0" rIns="0" bIns="0" rtlCol="0" anchor="t">
            <a:spAutoFit/>
          </a:bodyPr>
          <a:lstStyle/>
          <a:p>
            <a:pPr marL="859375" lvl="1" indent="-429687">
              <a:lnSpc>
                <a:spcPts val="5373"/>
              </a:lnSpc>
              <a:buFont typeface="Arial"/>
              <a:buChar char="•"/>
            </a:pPr>
            <a:r>
              <a:rPr lang="en-US" sz="3980" spc="238">
                <a:solidFill>
                  <a:srgbClr val="FCFCFC"/>
                </a:solidFill>
                <a:latin typeface="Cardo"/>
              </a:rPr>
              <a:t>Mercedes-Benz</a:t>
            </a:r>
          </a:p>
          <a:p>
            <a:pPr marL="859375" lvl="1" indent="-429687">
              <a:lnSpc>
                <a:spcPts val="5373"/>
              </a:lnSpc>
              <a:buFont typeface="Arial"/>
              <a:buChar char="•"/>
            </a:pPr>
            <a:r>
              <a:rPr lang="en-US" sz="3980" spc="238">
                <a:solidFill>
                  <a:srgbClr val="FCFCFC"/>
                </a:solidFill>
                <a:latin typeface="Cardo Bold"/>
              </a:rPr>
              <a:t>Volvo</a:t>
            </a:r>
          </a:p>
          <a:p>
            <a:pPr marL="859375" lvl="1" indent="-429687">
              <a:lnSpc>
                <a:spcPts val="5373"/>
              </a:lnSpc>
              <a:spcBef>
                <a:spcPct val="0"/>
              </a:spcBef>
              <a:buFont typeface="Arial"/>
              <a:buChar char="•"/>
            </a:pPr>
            <a:r>
              <a:rPr lang="en-US" sz="3980" spc="238">
                <a:solidFill>
                  <a:srgbClr val="FCFCFC"/>
                </a:solidFill>
                <a:latin typeface="Cardo Bold"/>
              </a:rPr>
              <a:t>BMW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688852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688852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1812448"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6" name="Freeform 6"/>
          <p:cNvSpPr/>
          <p:nvPr/>
        </p:nvSpPr>
        <p:spPr>
          <a:xfrm>
            <a:off x="11812448"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Freeform 7"/>
          <p:cNvSpPr/>
          <p:nvPr/>
        </p:nvSpPr>
        <p:spPr>
          <a:xfrm>
            <a:off x="1962205" y="2769870"/>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8" name="Freeform 8"/>
          <p:cNvSpPr/>
          <p:nvPr/>
        </p:nvSpPr>
        <p:spPr>
          <a:xfrm>
            <a:off x="1962205" y="6183656"/>
            <a:ext cx="4513346" cy="3044457"/>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9" name="Freeform 9"/>
          <p:cNvSpPr/>
          <p:nvPr/>
        </p:nvSpPr>
        <p:spPr>
          <a:xfrm>
            <a:off x="1771908" y="2769870"/>
            <a:ext cx="2818645" cy="3119925"/>
          </a:xfrm>
          <a:custGeom>
            <a:avLst/>
            <a:gdLst/>
            <a:ahLst/>
            <a:cxnLst/>
            <a:rect l="l" t="t" r="r" b="b"/>
            <a:pathLst>
              <a:path w="2818645" h="3119925">
                <a:moveTo>
                  <a:pt x="0" y="0"/>
                </a:moveTo>
                <a:lnTo>
                  <a:pt x="2818645" y="0"/>
                </a:lnTo>
                <a:lnTo>
                  <a:pt x="2818645" y="3119925"/>
                </a:lnTo>
                <a:lnTo>
                  <a:pt x="0" y="3119925"/>
                </a:lnTo>
                <a:lnTo>
                  <a:pt x="0" y="0"/>
                </a:lnTo>
                <a:close/>
              </a:path>
            </a:pathLst>
          </a:custGeom>
          <a:blipFill>
            <a:blip r:embed="rId7"/>
            <a:stretch>
              <a:fillRect/>
            </a:stretch>
          </a:blipFill>
        </p:spPr>
      </p:sp>
      <p:sp>
        <p:nvSpPr>
          <p:cNvPr id="10" name="Freeform 10"/>
          <p:cNvSpPr/>
          <p:nvPr/>
        </p:nvSpPr>
        <p:spPr>
          <a:xfrm>
            <a:off x="6888528" y="3072906"/>
            <a:ext cx="3376628" cy="2741421"/>
          </a:xfrm>
          <a:custGeom>
            <a:avLst/>
            <a:gdLst/>
            <a:ahLst/>
            <a:cxnLst/>
            <a:rect l="l" t="t" r="r" b="b"/>
            <a:pathLst>
              <a:path w="3376628" h="2741421">
                <a:moveTo>
                  <a:pt x="0" y="0"/>
                </a:moveTo>
                <a:lnTo>
                  <a:pt x="3376629" y="0"/>
                </a:lnTo>
                <a:lnTo>
                  <a:pt x="3376629" y="2741421"/>
                </a:lnTo>
                <a:lnTo>
                  <a:pt x="0" y="2741421"/>
                </a:lnTo>
                <a:lnTo>
                  <a:pt x="0" y="0"/>
                </a:lnTo>
                <a:close/>
              </a:path>
            </a:pathLst>
          </a:custGeom>
          <a:blipFill>
            <a:blip r:embed="rId8"/>
            <a:stretch>
              <a:fillRect/>
            </a:stretch>
          </a:blipFill>
        </p:spPr>
      </p:sp>
      <p:sp>
        <p:nvSpPr>
          <p:cNvPr id="11" name="Freeform 11"/>
          <p:cNvSpPr/>
          <p:nvPr/>
        </p:nvSpPr>
        <p:spPr>
          <a:xfrm>
            <a:off x="12133228" y="2574571"/>
            <a:ext cx="3871787" cy="2626278"/>
          </a:xfrm>
          <a:custGeom>
            <a:avLst/>
            <a:gdLst/>
            <a:ahLst/>
            <a:cxnLst/>
            <a:rect l="l" t="t" r="r" b="b"/>
            <a:pathLst>
              <a:path w="3871787" h="2626278">
                <a:moveTo>
                  <a:pt x="0" y="0"/>
                </a:moveTo>
                <a:lnTo>
                  <a:pt x="3871787" y="0"/>
                </a:lnTo>
                <a:lnTo>
                  <a:pt x="3871787" y="2626277"/>
                </a:lnTo>
                <a:lnTo>
                  <a:pt x="0" y="2626277"/>
                </a:lnTo>
                <a:lnTo>
                  <a:pt x="0" y="0"/>
                </a:lnTo>
                <a:close/>
              </a:path>
            </a:pathLst>
          </a:custGeom>
          <a:blipFill>
            <a:blip r:embed="rId9"/>
            <a:stretch>
              <a:fillRect/>
            </a:stretch>
          </a:blipFill>
        </p:spPr>
      </p:sp>
      <p:sp>
        <p:nvSpPr>
          <p:cNvPr id="12" name="Freeform 12"/>
          <p:cNvSpPr/>
          <p:nvPr/>
        </p:nvSpPr>
        <p:spPr>
          <a:xfrm>
            <a:off x="7648381" y="6261490"/>
            <a:ext cx="2993640" cy="2127882"/>
          </a:xfrm>
          <a:custGeom>
            <a:avLst/>
            <a:gdLst/>
            <a:ahLst/>
            <a:cxnLst/>
            <a:rect l="l" t="t" r="r" b="b"/>
            <a:pathLst>
              <a:path w="2993640" h="2127882">
                <a:moveTo>
                  <a:pt x="0" y="0"/>
                </a:moveTo>
                <a:lnTo>
                  <a:pt x="2993641" y="0"/>
                </a:lnTo>
                <a:lnTo>
                  <a:pt x="2993641" y="2127883"/>
                </a:lnTo>
                <a:lnTo>
                  <a:pt x="0" y="2127883"/>
                </a:lnTo>
                <a:lnTo>
                  <a:pt x="0" y="0"/>
                </a:lnTo>
                <a:close/>
              </a:path>
            </a:pathLst>
          </a:custGeom>
          <a:blipFill>
            <a:blip r:embed="rId10"/>
            <a:stretch>
              <a:fillRect r="-1059"/>
            </a:stretch>
          </a:blipFill>
        </p:spPr>
      </p:sp>
      <p:sp>
        <p:nvSpPr>
          <p:cNvPr id="13" name="Freeform 13"/>
          <p:cNvSpPr/>
          <p:nvPr/>
        </p:nvSpPr>
        <p:spPr>
          <a:xfrm>
            <a:off x="2489142" y="6490602"/>
            <a:ext cx="3611682" cy="1621373"/>
          </a:xfrm>
          <a:custGeom>
            <a:avLst/>
            <a:gdLst/>
            <a:ahLst/>
            <a:cxnLst/>
            <a:rect l="l" t="t" r="r" b="b"/>
            <a:pathLst>
              <a:path w="3611682" h="1621373">
                <a:moveTo>
                  <a:pt x="0" y="0"/>
                </a:moveTo>
                <a:lnTo>
                  <a:pt x="3611681" y="0"/>
                </a:lnTo>
                <a:lnTo>
                  <a:pt x="3611681" y="1621373"/>
                </a:lnTo>
                <a:lnTo>
                  <a:pt x="0" y="1621373"/>
                </a:lnTo>
                <a:lnTo>
                  <a:pt x="0" y="0"/>
                </a:lnTo>
                <a:close/>
              </a:path>
            </a:pathLst>
          </a:custGeom>
          <a:blipFill>
            <a:blip r:embed="rId11"/>
            <a:stretch>
              <a:fillRect/>
            </a:stretch>
          </a:blipFill>
        </p:spPr>
      </p:sp>
      <p:sp>
        <p:nvSpPr>
          <p:cNvPr id="14" name="Freeform 14"/>
          <p:cNvSpPr/>
          <p:nvPr/>
        </p:nvSpPr>
        <p:spPr>
          <a:xfrm>
            <a:off x="12827666" y="6183719"/>
            <a:ext cx="2482912" cy="2205653"/>
          </a:xfrm>
          <a:custGeom>
            <a:avLst/>
            <a:gdLst/>
            <a:ahLst/>
            <a:cxnLst/>
            <a:rect l="l" t="t" r="r" b="b"/>
            <a:pathLst>
              <a:path w="2482912" h="2205653">
                <a:moveTo>
                  <a:pt x="0" y="0"/>
                </a:moveTo>
                <a:lnTo>
                  <a:pt x="2482911" y="0"/>
                </a:lnTo>
                <a:lnTo>
                  <a:pt x="2482911" y="2205654"/>
                </a:lnTo>
                <a:lnTo>
                  <a:pt x="0" y="2205654"/>
                </a:lnTo>
                <a:lnTo>
                  <a:pt x="0" y="0"/>
                </a:lnTo>
                <a:close/>
              </a:path>
            </a:pathLst>
          </a:custGeom>
          <a:blipFill>
            <a:blip r:embed="rId12"/>
            <a:stretch>
              <a:fillRect/>
            </a:stretch>
          </a:blipFill>
        </p:spPr>
      </p:sp>
      <p:sp>
        <p:nvSpPr>
          <p:cNvPr id="15" name="TextBox 15"/>
          <p:cNvSpPr txBox="1"/>
          <p:nvPr/>
        </p:nvSpPr>
        <p:spPr>
          <a:xfrm>
            <a:off x="1503758" y="981075"/>
            <a:ext cx="15280484" cy="1417320"/>
          </a:xfrm>
          <a:prstGeom prst="rect">
            <a:avLst/>
          </a:prstGeom>
        </p:spPr>
        <p:txBody>
          <a:bodyPr lIns="0" tIns="0" rIns="0" bIns="0" rtlCol="0" anchor="t">
            <a:spAutoFit/>
          </a:bodyPr>
          <a:lstStyle/>
          <a:p>
            <a:pPr marL="0" lvl="0" indent="0" algn="ctr">
              <a:lnSpc>
                <a:spcPts val="8640"/>
              </a:lnSpc>
              <a:spcBef>
                <a:spcPct val="0"/>
              </a:spcBef>
            </a:pPr>
            <a:r>
              <a:rPr lang="en-US" sz="9000" spc="-540">
                <a:solidFill>
                  <a:srgbClr val="0B4E7C"/>
                </a:solidFill>
                <a:latin typeface="Rustic Printed"/>
              </a:rPr>
              <a:t>BRANDS THAT OWN THEIR CATEGORY</a:t>
            </a:r>
          </a:p>
        </p:txBody>
      </p:sp>
      <p:sp>
        <p:nvSpPr>
          <p:cNvPr id="16" name="TextBox 16"/>
          <p:cNvSpPr txBox="1"/>
          <p:nvPr/>
        </p:nvSpPr>
        <p:spPr>
          <a:xfrm>
            <a:off x="2691677" y="3407120"/>
            <a:ext cx="5187092" cy="884978"/>
          </a:xfrm>
          <a:prstGeom prst="rect">
            <a:avLst/>
          </a:prstGeom>
        </p:spPr>
        <p:txBody>
          <a:bodyPr lIns="0" tIns="0" rIns="0" bIns="0" rtlCol="0" anchor="t">
            <a:spAutoFit/>
          </a:bodyPr>
          <a:lstStyle/>
          <a:p>
            <a:pPr algn="ctr">
              <a:lnSpc>
                <a:spcPts val="3611"/>
              </a:lnSpc>
            </a:pPr>
            <a:r>
              <a:rPr lang="en-US" sz="2376">
                <a:solidFill>
                  <a:srgbClr val="FFFFFF"/>
                </a:solidFill>
                <a:latin typeface="Canva Sans Bold"/>
              </a:rPr>
              <a:t>Petroleun</a:t>
            </a:r>
          </a:p>
          <a:p>
            <a:pPr marL="0" lvl="0" indent="0" algn="ctr">
              <a:lnSpc>
                <a:spcPts val="3611"/>
              </a:lnSpc>
              <a:spcBef>
                <a:spcPct val="0"/>
              </a:spcBef>
            </a:pPr>
            <a:r>
              <a:rPr lang="en-US" sz="2376">
                <a:solidFill>
                  <a:srgbClr val="FFFFFF"/>
                </a:solidFill>
                <a:latin typeface="Canva Sans Bold"/>
              </a:rPr>
              <a:t>Jelly</a:t>
            </a:r>
          </a:p>
        </p:txBody>
      </p:sp>
      <p:sp>
        <p:nvSpPr>
          <p:cNvPr id="17" name="TextBox 17"/>
          <p:cNvSpPr txBox="1"/>
          <p:nvPr/>
        </p:nvSpPr>
        <p:spPr>
          <a:xfrm>
            <a:off x="7878769" y="3444854"/>
            <a:ext cx="5187092" cy="1337653"/>
          </a:xfrm>
          <a:prstGeom prst="rect">
            <a:avLst/>
          </a:prstGeom>
        </p:spPr>
        <p:txBody>
          <a:bodyPr lIns="0" tIns="0" rIns="0" bIns="0" rtlCol="0" anchor="t">
            <a:spAutoFit/>
          </a:bodyPr>
          <a:lstStyle/>
          <a:p>
            <a:pPr algn="ctr">
              <a:lnSpc>
                <a:spcPts val="3611"/>
              </a:lnSpc>
            </a:pPr>
            <a:r>
              <a:rPr lang="en-US" sz="2376">
                <a:solidFill>
                  <a:srgbClr val="FFFFFF"/>
                </a:solidFill>
                <a:latin typeface="Canva Sans Bold"/>
              </a:rPr>
              <a:t>Adhesive</a:t>
            </a:r>
          </a:p>
          <a:p>
            <a:pPr algn="ctr">
              <a:lnSpc>
                <a:spcPts val="3611"/>
              </a:lnSpc>
            </a:pPr>
            <a:r>
              <a:rPr lang="en-US" sz="2376">
                <a:solidFill>
                  <a:srgbClr val="FFFFFF"/>
                </a:solidFill>
                <a:latin typeface="Canva Sans Bold"/>
              </a:rPr>
              <a:t>Tape</a:t>
            </a:r>
          </a:p>
          <a:p>
            <a:pPr marL="0" lvl="0" indent="0" algn="ctr">
              <a:lnSpc>
                <a:spcPts val="3611"/>
              </a:lnSpc>
              <a:spcBef>
                <a:spcPct val="0"/>
              </a:spcBef>
            </a:pPr>
            <a:endParaRPr lang="en-US" sz="2376">
              <a:solidFill>
                <a:srgbClr val="FFFFFF"/>
              </a:solidFill>
              <a:latin typeface="Canva Sans Bold"/>
            </a:endParaRPr>
          </a:p>
        </p:txBody>
      </p:sp>
      <p:sp>
        <p:nvSpPr>
          <p:cNvPr id="18" name="TextBox 18"/>
          <p:cNvSpPr txBox="1"/>
          <p:nvPr/>
        </p:nvSpPr>
        <p:spPr>
          <a:xfrm>
            <a:off x="11401875" y="4552143"/>
            <a:ext cx="5187092" cy="1337653"/>
          </a:xfrm>
          <a:prstGeom prst="rect">
            <a:avLst/>
          </a:prstGeom>
        </p:spPr>
        <p:txBody>
          <a:bodyPr lIns="0" tIns="0" rIns="0" bIns="0" rtlCol="0" anchor="t">
            <a:spAutoFit/>
          </a:bodyPr>
          <a:lstStyle/>
          <a:p>
            <a:pPr algn="ctr">
              <a:lnSpc>
                <a:spcPts val="3611"/>
              </a:lnSpc>
            </a:pPr>
            <a:r>
              <a:rPr lang="en-US" sz="2376">
                <a:solidFill>
                  <a:srgbClr val="FFFFFF"/>
                </a:solidFill>
                <a:latin typeface="Canva Sans Bold"/>
              </a:rPr>
              <a:t>Search</a:t>
            </a:r>
          </a:p>
          <a:p>
            <a:pPr algn="ctr">
              <a:lnSpc>
                <a:spcPts val="3611"/>
              </a:lnSpc>
            </a:pPr>
            <a:r>
              <a:rPr lang="en-US" sz="2376">
                <a:solidFill>
                  <a:srgbClr val="FFFFFF"/>
                </a:solidFill>
                <a:latin typeface="Canva Sans Bold"/>
              </a:rPr>
              <a:t>Engine</a:t>
            </a:r>
          </a:p>
          <a:p>
            <a:pPr marL="0" lvl="0" indent="0" algn="ctr">
              <a:lnSpc>
                <a:spcPts val="3611"/>
              </a:lnSpc>
              <a:spcBef>
                <a:spcPct val="0"/>
              </a:spcBef>
            </a:pPr>
            <a:endParaRPr lang="en-US" sz="2376">
              <a:solidFill>
                <a:srgbClr val="FFFFFF"/>
              </a:solidFill>
              <a:latin typeface="Canva Sans Bold"/>
            </a:endParaRPr>
          </a:p>
        </p:txBody>
      </p:sp>
      <p:sp>
        <p:nvSpPr>
          <p:cNvPr id="19" name="TextBox 19"/>
          <p:cNvSpPr txBox="1"/>
          <p:nvPr/>
        </p:nvSpPr>
        <p:spPr>
          <a:xfrm>
            <a:off x="881581" y="8294123"/>
            <a:ext cx="6674595" cy="553474"/>
          </a:xfrm>
          <a:prstGeom prst="rect">
            <a:avLst/>
          </a:prstGeom>
        </p:spPr>
        <p:txBody>
          <a:bodyPr lIns="0" tIns="0" rIns="0" bIns="0" rtlCol="0" anchor="t">
            <a:spAutoFit/>
          </a:bodyPr>
          <a:lstStyle/>
          <a:p>
            <a:pPr marL="0" lvl="0" indent="0" algn="ctr">
              <a:lnSpc>
                <a:spcPts val="4647"/>
              </a:lnSpc>
              <a:spcBef>
                <a:spcPct val="0"/>
              </a:spcBef>
            </a:pPr>
            <a:r>
              <a:rPr lang="en-US" sz="3057">
                <a:solidFill>
                  <a:srgbClr val="FFFFFF"/>
                </a:solidFill>
                <a:latin typeface="Canva Sans Bold"/>
              </a:rPr>
              <a:t>Lip Balm</a:t>
            </a:r>
          </a:p>
        </p:txBody>
      </p:sp>
      <p:sp>
        <p:nvSpPr>
          <p:cNvPr id="20" name="TextBox 20"/>
          <p:cNvSpPr txBox="1"/>
          <p:nvPr/>
        </p:nvSpPr>
        <p:spPr>
          <a:xfrm>
            <a:off x="5807904" y="8294123"/>
            <a:ext cx="6674595" cy="553474"/>
          </a:xfrm>
          <a:prstGeom prst="rect">
            <a:avLst/>
          </a:prstGeom>
        </p:spPr>
        <p:txBody>
          <a:bodyPr lIns="0" tIns="0" rIns="0" bIns="0" rtlCol="0" anchor="t">
            <a:spAutoFit/>
          </a:bodyPr>
          <a:lstStyle/>
          <a:p>
            <a:pPr marL="0" lvl="0" indent="0" algn="ctr">
              <a:lnSpc>
                <a:spcPts val="4647"/>
              </a:lnSpc>
              <a:spcBef>
                <a:spcPct val="0"/>
              </a:spcBef>
            </a:pPr>
            <a:r>
              <a:rPr lang="en-US" sz="3057">
                <a:solidFill>
                  <a:srgbClr val="FFFFFF"/>
                </a:solidFill>
                <a:latin typeface="Canva Sans Bold"/>
              </a:rPr>
              <a:t>Diapers</a:t>
            </a:r>
          </a:p>
        </p:txBody>
      </p:sp>
      <p:sp>
        <p:nvSpPr>
          <p:cNvPr id="21" name="TextBox 21"/>
          <p:cNvSpPr txBox="1"/>
          <p:nvPr/>
        </p:nvSpPr>
        <p:spPr>
          <a:xfrm>
            <a:off x="10658123" y="8294123"/>
            <a:ext cx="6674595" cy="553474"/>
          </a:xfrm>
          <a:prstGeom prst="rect">
            <a:avLst/>
          </a:prstGeom>
        </p:spPr>
        <p:txBody>
          <a:bodyPr lIns="0" tIns="0" rIns="0" bIns="0" rtlCol="0" anchor="t">
            <a:spAutoFit/>
          </a:bodyPr>
          <a:lstStyle/>
          <a:p>
            <a:pPr marL="0" lvl="0" indent="0" algn="ctr">
              <a:lnSpc>
                <a:spcPts val="4647"/>
              </a:lnSpc>
              <a:spcBef>
                <a:spcPct val="0"/>
              </a:spcBef>
            </a:pPr>
            <a:r>
              <a:rPr lang="en-US" sz="3057">
                <a:solidFill>
                  <a:srgbClr val="FFFFFF"/>
                </a:solidFill>
                <a:latin typeface="Canva Sans Bold"/>
              </a:rPr>
              <a:t>Instant Camera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TextBox 14"/>
          <p:cNvSpPr txBox="1"/>
          <p:nvPr/>
        </p:nvSpPr>
        <p:spPr>
          <a:xfrm>
            <a:off x="5014398" y="3113728"/>
            <a:ext cx="8409767" cy="4759485"/>
          </a:xfrm>
          <a:prstGeom prst="rect">
            <a:avLst/>
          </a:prstGeom>
        </p:spPr>
        <p:txBody>
          <a:bodyPr lIns="0" tIns="0" rIns="0" bIns="0" rtlCol="0" anchor="t">
            <a:spAutoFit/>
          </a:bodyPr>
          <a:lstStyle/>
          <a:p>
            <a:pPr marL="0" lvl="0" indent="0" algn="ctr">
              <a:lnSpc>
                <a:spcPts val="15866"/>
              </a:lnSpc>
            </a:pPr>
            <a:r>
              <a:rPr lang="en-US" sz="18888" spc="-1133" dirty="0">
                <a:solidFill>
                  <a:srgbClr val="0B4E7C"/>
                </a:solidFill>
                <a:latin typeface="Rustic Printed"/>
              </a:rPr>
              <a:t>CHAPTER #6</a:t>
            </a:r>
          </a:p>
        </p:txBody>
      </p:sp>
      <p:sp>
        <p:nvSpPr>
          <p:cNvPr id="15" name="Freeform 15"/>
          <p:cNvSpPr/>
          <p:nvPr/>
        </p:nvSpPr>
        <p:spPr>
          <a:xfrm rot="4142913">
            <a:off x="12477745" y="212427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6" name="TextBox 16"/>
          <p:cNvSpPr txBox="1"/>
          <p:nvPr/>
        </p:nvSpPr>
        <p:spPr>
          <a:xfrm>
            <a:off x="5603669" y="7092528"/>
            <a:ext cx="7177626" cy="381506"/>
          </a:xfrm>
          <a:prstGeom prst="rect">
            <a:avLst/>
          </a:prstGeom>
        </p:spPr>
        <p:txBody>
          <a:bodyPr lIns="0" tIns="0" rIns="0" bIns="0" rtlCol="0" anchor="t">
            <a:spAutoFit/>
          </a:bodyPr>
          <a:lstStyle/>
          <a:p>
            <a:pPr marL="0" lvl="0" indent="0" algn="ctr">
              <a:lnSpc>
                <a:spcPts val="2955"/>
              </a:lnSpc>
              <a:spcBef>
                <a:spcPct val="0"/>
              </a:spcBef>
            </a:pPr>
            <a:r>
              <a:rPr lang="en-US" sz="2841" spc="179">
                <a:solidFill>
                  <a:srgbClr val="000000"/>
                </a:solidFill>
                <a:latin typeface="Cardo Bold"/>
              </a:rPr>
              <a:t>The 22 Immutable Laws of Branding</a:t>
            </a:r>
          </a:p>
        </p:txBody>
      </p:sp>
      <p:sp>
        <p:nvSpPr>
          <p:cNvPr id="17" name="Freeform 17"/>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8" name="Freeform 18"/>
          <p:cNvSpPr/>
          <p:nvPr/>
        </p:nvSpPr>
        <p:spPr>
          <a:xfrm flipH="1">
            <a:off x="4122601" y="2421690"/>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9" name="Freeform 19"/>
          <p:cNvSpPr/>
          <p:nvPr/>
        </p:nvSpPr>
        <p:spPr>
          <a:xfrm>
            <a:off x="12590305" y="624539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TextBox 14"/>
          <p:cNvSpPr txBox="1"/>
          <p:nvPr/>
        </p:nvSpPr>
        <p:spPr>
          <a:xfrm>
            <a:off x="4844706" y="3786651"/>
            <a:ext cx="8278285" cy="3284330"/>
          </a:xfrm>
          <a:prstGeom prst="rect">
            <a:avLst/>
          </a:prstGeom>
        </p:spPr>
        <p:txBody>
          <a:bodyPr lIns="0" tIns="0" rIns="0" bIns="0" rtlCol="0" anchor="t">
            <a:spAutoFit/>
          </a:bodyPr>
          <a:lstStyle/>
          <a:p>
            <a:pPr marL="0" lvl="0" indent="0" algn="ctr">
              <a:lnSpc>
                <a:spcPts val="10939"/>
              </a:lnSpc>
            </a:pPr>
            <a:r>
              <a:rPr lang="en-US" sz="13023" spc="-781" dirty="0">
                <a:solidFill>
                  <a:srgbClr val="0B4E7C"/>
                </a:solidFill>
                <a:latin typeface="Rustic Printed"/>
              </a:rPr>
              <a:t>THE LAW OF CREDENTIALS</a:t>
            </a:r>
          </a:p>
        </p:txBody>
      </p:sp>
      <p:sp>
        <p:nvSpPr>
          <p:cNvPr id="15" name="Freeform 15"/>
          <p:cNvSpPr/>
          <p:nvPr/>
        </p:nvSpPr>
        <p:spPr>
          <a:xfrm rot="4142913">
            <a:off x="12477745" y="212427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6" name="Freeform 16"/>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7" name="Freeform 17"/>
          <p:cNvSpPr/>
          <p:nvPr/>
        </p:nvSpPr>
        <p:spPr>
          <a:xfrm flipH="1">
            <a:off x="4122601" y="2421690"/>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39" y="60585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TextBox 14"/>
          <p:cNvSpPr txBox="1"/>
          <p:nvPr/>
        </p:nvSpPr>
        <p:spPr>
          <a:xfrm>
            <a:off x="4852584" y="3851306"/>
            <a:ext cx="8278285" cy="3284330"/>
          </a:xfrm>
          <a:prstGeom prst="rect">
            <a:avLst/>
          </a:prstGeom>
        </p:spPr>
        <p:txBody>
          <a:bodyPr lIns="0" tIns="0" rIns="0" bIns="0" rtlCol="0" anchor="t">
            <a:spAutoFit/>
          </a:bodyPr>
          <a:lstStyle/>
          <a:p>
            <a:pPr marL="0" lvl="0" indent="0" algn="ctr">
              <a:lnSpc>
                <a:spcPts val="10939"/>
              </a:lnSpc>
            </a:pPr>
            <a:r>
              <a:rPr lang="en-US" sz="13023" spc="-781" dirty="0">
                <a:solidFill>
                  <a:srgbClr val="0B4E7C"/>
                </a:solidFill>
                <a:latin typeface="Rustic Printed"/>
              </a:rPr>
              <a:t>THE LAW OF WORD</a:t>
            </a:r>
          </a:p>
        </p:txBody>
      </p:sp>
      <p:sp>
        <p:nvSpPr>
          <p:cNvPr id="15" name="Freeform 15"/>
          <p:cNvSpPr/>
          <p:nvPr/>
        </p:nvSpPr>
        <p:spPr>
          <a:xfrm rot="4142913">
            <a:off x="12477745" y="212427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6" name="Freeform 16"/>
          <p:cNvSpPr/>
          <p:nvPr/>
        </p:nvSpPr>
        <p:spPr>
          <a:xfrm rot="-6823717">
            <a:off x="2885331" y="6085992"/>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7" name="Freeform 17"/>
          <p:cNvSpPr/>
          <p:nvPr/>
        </p:nvSpPr>
        <p:spPr>
          <a:xfrm flipH="1">
            <a:off x="4122601" y="2421690"/>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b="-11111"/>
            </a:stretch>
          </a:blipFill>
        </p:spPr>
      </p:sp>
      <p:grpSp>
        <p:nvGrpSpPr>
          <p:cNvPr id="3" name="Group 3"/>
          <p:cNvGrpSpPr/>
          <p:nvPr/>
        </p:nvGrpSpPr>
        <p:grpSpPr>
          <a:xfrm>
            <a:off x="2910756" y="3680963"/>
            <a:ext cx="12060005" cy="4430622"/>
            <a:chOff x="0" y="0"/>
            <a:chExt cx="3176298" cy="1166913"/>
          </a:xfrm>
        </p:grpSpPr>
        <p:sp>
          <p:nvSpPr>
            <p:cNvPr id="4" name="Freeform 4"/>
            <p:cNvSpPr/>
            <p:nvPr/>
          </p:nvSpPr>
          <p:spPr>
            <a:xfrm>
              <a:off x="0" y="0"/>
              <a:ext cx="3176298" cy="1166913"/>
            </a:xfrm>
            <a:custGeom>
              <a:avLst/>
              <a:gdLst/>
              <a:ahLst/>
              <a:cxnLst/>
              <a:rect l="l" t="t" r="r" b="b"/>
              <a:pathLst>
                <a:path w="3176298" h="1166913">
                  <a:moveTo>
                    <a:pt x="32739" y="0"/>
                  </a:moveTo>
                  <a:lnTo>
                    <a:pt x="3143558" y="0"/>
                  </a:lnTo>
                  <a:cubicBezTo>
                    <a:pt x="3152241" y="0"/>
                    <a:pt x="3160569" y="3449"/>
                    <a:pt x="3166708" y="9589"/>
                  </a:cubicBezTo>
                  <a:cubicBezTo>
                    <a:pt x="3172848" y="15729"/>
                    <a:pt x="3176298" y="24056"/>
                    <a:pt x="3176298" y="32739"/>
                  </a:cubicBezTo>
                  <a:lnTo>
                    <a:pt x="3176298" y="1134173"/>
                  </a:lnTo>
                  <a:cubicBezTo>
                    <a:pt x="3176298" y="1142857"/>
                    <a:pt x="3172848" y="1151184"/>
                    <a:pt x="3166708" y="1157324"/>
                  </a:cubicBezTo>
                  <a:cubicBezTo>
                    <a:pt x="3160569" y="1163464"/>
                    <a:pt x="3152241" y="1166913"/>
                    <a:pt x="3143558" y="1166913"/>
                  </a:cubicBezTo>
                  <a:lnTo>
                    <a:pt x="32739" y="1166913"/>
                  </a:lnTo>
                  <a:cubicBezTo>
                    <a:pt x="24056" y="1166913"/>
                    <a:pt x="15729" y="1163464"/>
                    <a:pt x="9589" y="1157324"/>
                  </a:cubicBezTo>
                  <a:cubicBezTo>
                    <a:pt x="3449" y="1151184"/>
                    <a:pt x="0" y="1142857"/>
                    <a:pt x="0" y="1134173"/>
                  </a:cubicBezTo>
                  <a:lnTo>
                    <a:pt x="0" y="32739"/>
                  </a:lnTo>
                  <a:cubicBezTo>
                    <a:pt x="0" y="24056"/>
                    <a:pt x="3449" y="15729"/>
                    <a:pt x="9589" y="9589"/>
                  </a:cubicBezTo>
                  <a:cubicBezTo>
                    <a:pt x="15729" y="3449"/>
                    <a:pt x="24056" y="0"/>
                    <a:pt x="32739" y="0"/>
                  </a:cubicBezTo>
                  <a:close/>
                </a:path>
              </a:pathLst>
            </a:custGeom>
            <a:solidFill>
              <a:srgbClr val="52BFAA"/>
            </a:solidFill>
            <a:ln w="171450" cap="rnd">
              <a:solidFill>
                <a:srgbClr val="0B4E7C"/>
              </a:solidFill>
              <a:prstDash val="solid"/>
              <a:round/>
            </a:ln>
          </p:spPr>
        </p:sp>
        <p:sp>
          <p:nvSpPr>
            <p:cNvPr id="5" name="TextBox 5"/>
            <p:cNvSpPr txBox="1"/>
            <p:nvPr/>
          </p:nvSpPr>
          <p:spPr>
            <a:xfrm>
              <a:off x="0" y="-76200"/>
              <a:ext cx="3176298" cy="1243113"/>
            </a:xfrm>
            <a:prstGeom prst="rect">
              <a:avLst/>
            </a:prstGeom>
          </p:spPr>
          <p:txBody>
            <a:bodyPr lIns="50800" tIns="50800" rIns="50800" bIns="50800" rtlCol="0" anchor="ctr"/>
            <a:lstStyle/>
            <a:p>
              <a:pPr algn="ctr">
                <a:lnSpc>
                  <a:spcPts val="3611"/>
                </a:lnSpc>
              </a:pPr>
              <a:endParaRPr/>
            </a:p>
          </p:txBody>
        </p:sp>
      </p:grpSp>
      <p:sp>
        <p:nvSpPr>
          <p:cNvPr id="6" name="TextBox 6"/>
          <p:cNvSpPr txBox="1"/>
          <p:nvPr/>
        </p:nvSpPr>
        <p:spPr>
          <a:xfrm>
            <a:off x="4366460" y="4614128"/>
            <a:ext cx="9555080" cy="2564294"/>
          </a:xfrm>
          <a:prstGeom prst="rect">
            <a:avLst/>
          </a:prstGeom>
        </p:spPr>
        <p:txBody>
          <a:bodyPr lIns="0" tIns="0" rIns="0" bIns="0" rtlCol="0" anchor="t">
            <a:spAutoFit/>
          </a:bodyPr>
          <a:lstStyle/>
          <a:p>
            <a:pPr marL="0" lvl="0" indent="0">
              <a:lnSpc>
                <a:spcPts val="6776"/>
              </a:lnSpc>
            </a:pPr>
            <a:r>
              <a:rPr lang="en-US" sz="5600" spc="28">
                <a:solidFill>
                  <a:srgbClr val="000000"/>
                </a:solidFill>
                <a:latin typeface="Cardo Bold"/>
              </a:rPr>
              <a:t>"The crucial ingredient in the success of any brand is its claim to authenticity."</a:t>
            </a:r>
          </a:p>
        </p:txBody>
      </p:sp>
      <p:sp>
        <p:nvSpPr>
          <p:cNvPr id="7" name="Freeform 7"/>
          <p:cNvSpPr/>
          <p:nvPr/>
        </p:nvSpPr>
        <p:spPr>
          <a:xfrm>
            <a:off x="13353194" y="409810"/>
            <a:ext cx="4255406" cy="3976871"/>
          </a:xfrm>
          <a:custGeom>
            <a:avLst/>
            <a:gdLst/>
            <a:ahLst/>
            <a:cxnLst/>
            <a:rect l="l" t="t" r="r" b="b"/>
            <a:pathLst>
              <a:path w="4255406" h="3976871">
                <a:moveTo>
                  <a:pt x="0" y="0"/>
                </a:moveTo>
                <a:lnTo>
                  <a:pt x="4255407" y="0"/>
                </a:lnTo>
                <a:lnTo>
                  <a:pt x="4255407" y="3976871"/>
                </a:lnTo>
                <a:lnTo>
                  <a:pt x="0" y="397687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flipH="1" flipV="1">
            <a:off x="-1670822" y="-1623563"/>
            <a:ext cx="4812653" cy="5304527"/>
          </a:xfrm>
          <a:custGeom>
            <a:avLst/>
            <a:gdLst/>
            <a:ahLst/>
            <a:cxnLst/>
            <a:rect l="l" t="t" r="r" b="b"/>
            <a:pathLst>
              <a:path w="4812653" h="5304527">
                <a:moveTo>
                  <a:pt x="4812652" y="5304526"/>
                </a:moveTo>
                <a:lnTo>
                  <a:pt x="0" y="5304526"/>
                </a:lnTo>
                <a:lnTo>
                  <a:pt x="0" y="0"/>
                </a:lnTo>
                <a:lnTo>
                  <a:pt x="4812652" y="0"/>
                </a:lnTo>
                <a:lnTo>
                  <a:pt x="4812652" y="5304526"/>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9" name="Freeform 9"/>
          <p:cNvSpPr/>
          <p:nvPr/>
        </p:nvSpPr>
        <p:spPr>
          <a:xfrm>
            <a:off x="13353194" y="8645601"/>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10" name="TextBox 10"/>
          <p:cNvSpPr txBox="1"/>
          <p:nvPr/>
        </p:nvSpPr>
        <p:spPr>
          <a:xfrm>
            <a:off x="5324475" y="1509050"/>
            <a:ext cx="7639050" cy="2171914"/>
          </a:xfrm>
          <a:prstGeom prst="rect">
            <a:avLst/>
          </a:prstGeom>
        </p:spPr>
        <p:txBody>
          <a:bodyPr lIns="0" tIns="0" rIns="0" bIns="0" rtlCol="0" anchor="t">
            <a:spAutoFit/>
          </a:bodyPr>
          <a:lstStyle/>
          <a:p>
            <a:pPr marL="0" lvl="0" indent="0">
              <a:lnSpc>
                <a:spcPts val="13261"/>
              </a:lnSpc>
            </a:pPr>
            <a:r>
              <a:rPr lang="en-US" sz="13814" spc="-828">
                <a:solidFill>
                  <a:srgbClr val="0B4E7C"/>
                </a:solidFill>
                <a:latin typeface="Rustic Printed"/>
              </a:rPr>
              <a:t>STATEMENT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171450" cap="sq">
              <a:solidFill>
                <a:srgbClr val="52BFAA"/>
              </a:solidFill>
              <a:prstDash val="solid"/>
              <a:miter/>
            </a:ln>
          </p:spPr>
        </p:sp>
        <p:sp>
          <p:nvSpPr>
            <p:cNvPr id="5" name="TextBox 5"/>
            <p:cNvSpPr txBox="1"/>
            <p:nvPr/>
          </p:nvSpPr>
          <p:spPr>
            <a:xfrm>
              <a:off x="0" y="-76200"/>
              <a:ext cx="4816593" cy="2785533"/>
            </a:xfrm>
            <a:prstGeom prst="rect">
              <a:avLst/>
            </a:prstGeom>
          </p:spPr>
          <p:txBody>
            <a:bodyPr lIns="50800" tIns="50800" rIns="50800" bIns="50800" rtlCol="0" anchor="ctr"/>
            <a:lstStyle/>
            <a:p>
              <a:pPr algn="ctr">
                <a:lnSpc>
                  <a:spcPts val="3611"/>
                </a:lnSpc>
              </a:pPr>
              <a:endParaRPr/>
            </a:p>
          </p:txBody>
        </p:sp>
      </p:grpSp>
      <p:grpSp>
        <p:nvGrpSpPr>
          <p:cNvPr id="6" name="Group 6"/>
          <p:cNvGrpSpPr/>
          <p:nvPr/>
        </p:nvGrpSpPr>
        <p:grpSpPr>
          <a:xfrm>
            <a:off x="641709" y="3019050"/>
            <a:ext cx="17004583" cy="6528035"/>
            <a:chOff x="0" y="0"/>
            <a:chExt cx="4478573" cy="1719318"/>
          </a:xfrm>
        </p:grpSpPr>
        <p:sp>
          <p:nvSpPr>
            <p:cNvPr id="7" name="Freeform 7"/>
            <p:cNvSpPr/>
            <p:nvPr/>
          </p:nvSpPr>
          <p:spPr>
            <a:xfrm>
              <a:off x="0" y="0"/>
              <a:ext cx="4478573" cy="1719318"/>
            </a:xfrm>
            <a:custGeom>
              <a:avLst/>
              <a:gdLst/>
              <a:ahLst/>
              <a:cxnLst/>
              <a:rect l="l" t="t" r="r" b="b"/>
              <a:pathLst>
                <a:path w="4478573" h="1719318">
                  <a:moveTo>
                    <a:pt x="23220" y="0"/>
                  </a:moveTo>
                  <a:lnTo>
                    <a:pt x="4455354" y="0"/>
                  </a:lnTo>
                  <a:cubicBezTo>
                    <a:pt x="4461512" y="0"/>
                    <a:pt x="4467418" y="2446"/>
                    <a:pt x="4471772" y="6801"/>
                  </a:cubicBezTo>
                  <a:cubicBezTo>
                    <a:pt x="4476127" y="11155"/>
                    <a:pt x="4478573" y="17061"/>
                    <a:pt x="4478573" y="23220"/>
                  </a:cubicBezTo>
                  <a:lnTo>
                    <a:pt x="4478573" y="1696098"/>
                  </a:lnTo>
                  <a:cubicBezTo>
                    <a:pt x="4478573" y="1702257"/>
                    <a:pt x="4476127" y="1708163"/>
                    <a:pt x="4471772" y="1712517"/>
                  </a:cubicBezTo>
                  <a:cubicBezTo>
                    <a:pt x="4467418" y="1716872"/>
                    <a:pt x="4461512" y="1719318"/>
                    <a:pt x="4455354" y="1719318"/>
                  </a:cubicBezTo>
                  <a:lnTo>
                    <a:pt x="23220" y="1719318"/>
                  </a:lnTo>
                  <a:cubicBezTo>
                    <a:pt x="17061" y="1719318"/>
                    <a:pt x="11155" y="1716872"/>
                    <a:pt x="6801" y="1712517"/>
                  </a:cubicBezTo>
                  <a:cubicBezTo>
                    <a:pt x="2446" y="1708163"/>
                    <a:pt x="0" y="1702257"/>
                    <a:pt x="0" y="1696098"/>
                  </a:cubicBezTo>
                  <a:lnTo>
                    <a:pt x="0" y="23220"/>
                  </a:lnTo>
                  <a:cubicBezTo>
                    <a:pt x="0" y="17061"/>
                    <a:pt x="2446" y="11155"/>
                    <a:pt x="6801" y="6801"/>
                  </a:cubicBezTo>
                  <a:cubicBezTo>
                    <a:pt x="11155" y="2446"/>
                    <a:pt x="17061" y="0"/>
                    <a:pt x="23220" y="0"/>
                  </a:cubicBezTo>
                  <a:close/>
                </a:path>
              </a:pathLst>
            </a:custGeom>
            <a:solidFill>
              <a:srgbClr val="000000">
                <a:alpha val="0"/>
              </a:srgbClr>
            </a:solidFill>
            <a:ln w="142875" cap="rnd">
              <a:solidFill>
                <a:srgbClr val="155C94"/>
              </a:solidFill>
              <a:prstDash val="solid"/>
              <a:round/>
            </a:ln>
          </p:spPr>
        </p:sp>
        <p:sp>
          <p:nvSpPr>
            <p:cNvPr id="8" name="TextBox 8"/>
            <p:cNvSpPr txBox="1"/>
            <p:nvPr/>
          </p:nvSpPr>
          <p:spPr>
            <a:xfrm>
              <a:off x="0" y="-76200"/>
              <a:ext cx="4478573" cy="1795518"/>
            </a:xfrm>
            <a:prstGeom prst="rect">
              <a:avLst/>
            </a:prstGeom>
          </p:spPr>
          <p:txBody>
            <a:bodyPr lIns="50800" tIns="50800" rIns="50800" bIns="50800" rtlCol="0" anchor="ctr"/>
            <a:lstStyle/>
            <a:p>
              <a:pPr algn="ctr">
                <a:lnSpc>
                  <a:spcPts val="3611"/>
                </a:lnSpc>
              </a:pPr>
              <a:endParaRPr/>
            </a:p>
          </p:txBody>
        </p:sp>
      </p:grpSp>
      <p:sp>
        <p:nvSpPr>
          <p:cNvPr id="9" name="TextBox 9"/>
          <p:cNvSpPr txBox="1"/>
          <p:nvPr/>
        </p:nvSpPr>
        <p:spPr>
          <a:xfrm>
            <a:off x="1871353" y="3755401"/>
            <a:ext cx="14545294" cy="5017234"/>
          </a:xfrm>
          <a:prstGeom prst="rect">
            <a:avLst/>
          </a:prstGeom>
        </p:spPr>
        <p:txBody>
          <a:bodyPr lIns="0" tIns="0" rIns="0" bIns="0" rtlCol="0" anchor="t">
            <a:spAutoFit/>
          </a:bodyPr>
          <a:lstStyle/>
          <a:p>
            <a:pPr>
              <a:lnSpc>
                <a:spcPts val="4964"/>
              </a:lnSpc>
            </a:pPr>
            <a:r>
              <a:rPr lang="en-US" sz="3818" spc="229">
                <a:solidFill>
                  <a:srgbClr val="0B4E7C"/>
                </a:solidFill>
                <a:latin typeface="Cardo"/>
              </a:rPr>
              <a:t>The central theme of the 6th law emphasizes the paramount importance of authenticity in brand success. </a:t>
            </a:r>
          </a:p>
          <a:p>
            <a:pPr marL="824457" lvl="1" indent="-412228">
              <a:lnSpc>
                <a:spcPts val="4964"/>
              </a:lnSpc>
              <a:buFont typeface="Arial"/>
              <a:buChar char="•"/>
            </a:pPr>
            <a:r>
              <a:rPr lang="en-US" sz="3818" spc="229">
                <a:solidFill>
                  <a:srgbClr val="0B4E7C"/>
                </a:solidFill>
                <a:latin typeface="Cardo"/>
              </a:rPr>
              <a:t>Authenticity serves as the key claim that elevates a brand above its competitors, making it more believable to consumers. </a:t>
            </a:r>
          </a:p>
          <a:p>
            <a:pPr marL="824457" lvl="1" indent="-412228">
              <a:lnSpc>
                <a:spcPts val="4964"/>
              </a:lnSpc>
              <a:buFont typeface="Arial"/>
              <a:buChar char="•"/>
            </a:pPr>
            <a:r>
              <a:rPr lang="en-US" sz="3818" spc="229">
                <a:solidFill>
                  <a:srgbClr val="0B4E7C"/>
                </a:solidFill>
                <a:latin typeface="Cardo"/>
              </a:rPr>
              <a:t>The law draws on examples, notably Coca-Cola, to illustrate how a genuine claim to authenticity becomes a brand's enduring credential.</a:t>
            </a:r>
          </a:p>
        </p:txBody>
      </p:sp>
      <p:sp>
        <p:nvSpPr>
          <p:cNvPr id="10" name="TextBox 10"/>
          <p:cNvSpPr txBox="1"/>
          <p:nvPr/>
        </p:nvSpPr>
        <p:spPr>
          <a:xfrm>
            <a:off x="5823145" y="351426"/>
            <a:ext cx="6641710" cy="2352612"/>
          </a:xfrm>
          <a:prstGeom prst="rect">
            <a:avLst/>
          </a:prstGeom>
        </p:spPr>
        <p:txBody>
          <a:bodyPr lIns="0" tIns="0" rIns="0" bIns="0" rtlCol="0" anchor="t">
            <a:spAutoFit/>
          </a:bodyPr>
          <a:lstStyle/>
          <a:p>
            <a:pPr marL="0" lvl="0" indent="0">
              <a:lnSpc>
                <a:spcPts val="14340"/>
              </a:lnSpc>
            </a:pPr>
            <a:r>
              <a:rPr lang="en-US" sz="14937" spc="-896">
                <a:solidFill>
                  <a:srgbClr val="0B4E7C"/>
                </a:solidFill>
                <a:latin typeface="Rustic Printed"/>
              </a:rPr>
              <a:t>OVERVIEW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92EEDD"/>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08462" y="4703115"/>
            <a:ext cx="14811748" cy="2329815"/>
          </a:xfrm>
          <a:prstGeom prst="rect">
            <a:avLst/>
          </a:prstGeom>
        </p:spPr>
        <p:txBody>
          <a:bodyPr lIns="0" tIns="0" rIns="0" bIns="0" rtlCol="0" anchor="t">
            <a:spAutoFit/>
          </a:bodyPr>
          <a:lstStyle/>
          <a:p>
            <a:pPr>
              <a:lnSpc>
                <a:spcPts val="4684"/>
              </a:lnSpc>
            </a:pPr>
            <a:r>
              <a:rPr lang="en-US" sz="3470" spc="208">
                <a:solidFill>
                  <a:srgbClr val="000000"/>
                </a:solidFill>
                <a:latin typeface="Cardo"/>
              </a:rPr>
              <a:t>Authenticity is positioned as the cornerstone of a brand's success.</a:t>
            </a:r>
          </a:p>
          <a:p>
            <a:pPr marL="0" lvl="0" indent="0">
              <a:lnSpc>
                <a:spcPts val="4684"/>
              </a:lnSpc>
              <a:spcBef>
                <a:spcPct val="0"/>
              </a:spcBef>
            </a:pPr>
            <a:r>
              <a:rPr lang="en-US" sz="3470" spc="27">
                <a:solidFill>
                  <a:srgbClr val="000000"/>
                </a:solidFill>
                <a:latin typeface="Cardo"/>
              </a:rPr>
              <a:t>Claims like </a:t>
            </a:r>
            <a:r>
              <a:rPr lang="en-US" sz="3470" spc="27">
                <a:solidFill>
                  <a:srgbClr val="000000"/>
                </a:solidFill>
                <a:latin typeface="Cardo Italics"/>
              </a:rPr>
              <a:t>lasting longer</a:t>
            </a:r>
            <a:r>
              <a:rPr lang="en-US" sz="3470" spc="27">
                <a:solidFill>
                  <a:srgbClr val="000000"/>
                </a:solidFill>
                <a:latin typeface="Cardo"/>
              </a:rPr>
              <a:t>, </a:t>
            </a:r>
            <a:r>
              <a:rPr lang="en-US" sz="3470" spc="27">
                <a:solidFill>
                  <a:srgbClr val="000000"/>
                </a:solidFill>
                <a:latin typeface="Cardo Italics"/>
              </a:rPr>
              <a:t>requiring less maintenance</a:t>
            </a:r>
            <a:r>
              <a:rPr lang="en-US" sz="3470" spc="27">
                <a:solidFill>
                  <a:srgbClr val="000000"/>
                </a:solidFill>
                <a:latin typeface="Cardo"/>
              </a:rPr>
              <a:t>, or </a:t>
            </a:r>
            <a:r>
              <a:rPr lang="en-US" sz="3470" spc="27">
                <a:solidFill>
                  <a:srgbClr val="000000"/>
                </a:solidFill>
                <a:latin typeface="Cardo Italics"/>
              </a:rPr>
              <a:t>being easier to use</a:t>
            </a:r>
            <a:r>
              <a:rPr lang="en-US" sz="3470" spc="27">
                <a:solidFill>
                  <a:srgbClr val="000000"/>
                </a:solidFill>
                <a:latin typeface="Cardo"/>
              </a:rPr>
              <a:t> might face skepticism, but the </a:t>
            </a:r>
            <a:r>
              <a:rPr lang="en-US" sz="3470" spc="27">
                <a:solidFill>
                  <a:srgbClr val="000000"/>
                </a:solidFill>
                <a:latin typeface="Cardo Bold"/>
              </a:rPr>
              <a:t>claim to authenticity </a:t>
            </a:r>
            <a:r>
              <a:rPr lang="en-US" sz="3470" spc="27">
                <a:solidFill>
                  <a:srgbClr val="000000"/>
                </a:solidFill>
                <a:latin typeface="Cardo"/>
              </a:rPr>
              <a:t>establishes a brand as the real thing, setting it apart from imitations. </a:t>
            </a:r>
          </a:p>
        </p:txBody>
      </p:sp>
      <p:sp>
        <p:nvSpPr>
          <p:cNvPr id="7" name="TextBox 7"/>
          <p:cNvSpPr txBox="1"/>
          <p:nvPr/>
        </p:nvSpPr>
        <p:spPr>
          <a:xfrm>
            <a:off x="1600200" y="1765415"/>
            <a:ext cx="8979009" cy="2865369"/>
          </a:xfrm>
          <a:prstGeom prst="rect">
            <a:avLst/>
          </a:prstGeom>
        </p:spPr>
        <p:txBody>
          <a:bodyPr lIns="0" tIns="0" rIns="0" bIns="0" rtlCol="0" anchor="t">
            <a:spAutoFit/>
          </a:bodyPr>
          <a:lstStyle/>
          <a:p>
            <a:pPr marL="0" lvl="0" indent="0">
              <a:lnSpc>
                <a:spcPts val="9828"/>
              </a:lnSpc>
            </a:pPr>
            <a:r>
              <a:rPr lang="en-US" sz="10237" spc="-614" dirty="0">
                <a:solidFill>
                  <a:srgbClr val="0B4E7C"/>
                </a:solidFill>
                <a:latin typeface="Rustic Printed"/>
              </a:rPr>
              <a:t>CLAIM TO AUTHENTICITY</a:t>
            </a:r>
          </a:p>
        </p:txBody>
      </p:sp>
      <p:sp>
        <p:nvSpPr>
          <p:cNvPr id="8" name="Freeform 8"/>
          <p:cNvSpPr/>
          <p:nvPr/>
        </p:nvSpPr>
        <p:spPr>
          <a:xfrm>
            <a:off x="15383412" y="-1612883"/>
            <a:ext cx="4623736" cy="3907057"/>
          </a:xfrm>
          <a:custGeom>
            <a:avLst/>
            <a:gdLst/>
            <a:ahLst/>
            <a:cxnLst/>
            <a:rect l="l" t="t" r="r" b="b"/>
            <a:pathLst>
              <a:path w="4623736" h="3907057">
                <a:moveTo>
                  <a:pt x="0" y="0"/>
                </a:moveTo>
                <a:lnTo>
                  <a:pt x="4623736" y="0"/>
                </a:lnTo>
                <a:lnTo>
                  <a:pt x="4623736" y="3907056"/>
                </a:lnTo>
                <a:lnTo>
                  <a:pt x="0" y="3907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9" name="Freeform 9"/>
          <p:cNvSpPr/>
          <p:nvPr/>
        </p:nvSpPr>
        <p:spPr>
          <a:xfrm rot="-2611628">
            <a:off x="-764444" y="8252542"/>
            <a:ext cx="4007991" cy="3041063"/>
          </a:xfrm>
          <a:custGeom>
            <a:avLst/>
            <a:gdLst/>
            <a:ahLst/>
            <a:cxnLst/>
            <a:rect l="l" t="t" r="r" b="b"/>
            <a:pathLst>
              <a:path w="4007991" h="3041063">
                <a:moveTo>
                  <a:pt x="0" y="0"/>
                </a:moveTo>
                <a:lnTo>
                  <a:pt x="4007991" y="0"/>
                </a:lnTo>
                <a:lnTo>
                  <a:pt x="4007991" y="3041064"/>
                </a:lnTo>
                <a:lnTo>
                  <a:pt x="0" y="30410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901306">
            <a:off x="14482325" y="277488"/>
            <a:ext cx="2533588" cy="2654235"/>
          </a:xfrm>
          <a:custGeom>
            <a:avLst/>
            <a:gdLst/>
            <a:ahLst/>
            <a:cxnLst/>
            <a:rect l="l" t="t" r="r" b="b"/>
            <a:pathLst>
              <a:path w="2533588" h="2654235">
                <a:moveTo>
                  <a:pt x="0" y="0"/>
                </a:moveTo>
                <a:lnTo>
                  <a:pt x="2533588" y="0"/>
                </a:lnTo>
                <a:lnTo>
                  <a:pt x="2533588" y="2654234"/>
                </a:lnTo>
                <a:lnTo>
                  <a:pt x="0" y="26542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Freeform 7"/>
          <p:cNvSpPr/>
          <p:nvPr/>
        </p:nvSpPr>
        <p:spPr>
          <a:xfrm>
            <a:off x="9423663" y="6018917"/>
            <a:ext cx="7143709" cy="2802355"/>
          </a:xfrm>
          <a:custGeom>
            <a:avLst/>
            <a:gdLst/>
            <a:ahLst/>
            <a:cxnLst/>
            <a:rect l="l" t="t" r="r" b="b"/>
            <a:pathLst>
              <a:path w="7143709" h="2802355">
                <a:moveTo>
                  <a:pt x="0" y="0"/>
                </a:moveTo>
                <a:lnTo>
                  <a:pt x="7143709" y="0"/>
                </a:lnTo>
                <a:lnTo>
                  <a:pt x="7143709" y="2802355"/>
                </a:lnTo>
                <a:lnTo>
                  <a:pt x="0" y="2802355"/>
                </a:lnTo>
                <a:lnTo>
                  <a:pt x="0" y="0"/>
                </a:lnTo>
                <a:close/>
              </a:path>
            </a:pathLst>
          </a:custGeom>
          <a:blipFill>
            <a:blip r:embed="rId5"/>
            <a:stretch>
              <a:fillRect/>
            </a:stretch>
          </a:blipFill>
        </p:spPr>
      </p:sp>
      <p:sp>
        <p:nvSpPr>
          <p:cNvPr id="8" name="TextBox 8"/>
          <p:cNvSpPr txBox="1"/>
          <p:nvPr/>
        </p:nvSpPr>
        <p:spPr>
          <a:xfrm>
            <a:off x="1330717" y="3167082"/>
            <a:ext cx="14041442" cy="3120234"/>
          </a:xfrm>
          <a:prstGeom prst="rect">
            <a:avLst/>
          </a:prstGeom>
        </p:spPr>
        <p:txBody>
          <a:bodyPr lIns="0" tIns="0" rIns="0" bIns="0" rtlCol="0" anchor="t">
            <a:spAutoFit/>
          </a:bodyPr>
          <a:lstStyle/>
          <a:p>
            <a:pPr marL="799304" lvl="1" indent="-399652">
              <a:lnSpc>
                <a:spcPts val="4997"/>
              </a:lnSpc>
              <a:buFont typeface="Arial"/>
              <a:buChar char="•"/>
            </a:pPr>
            <a:r>
              <a:rPr lang="en-US" sz="3702" spc="222">
                <a:solidFill>
                  <a:srgbClr val="FFFFFF"/>
                </a:solidFill>
                <a:latin typeface="Cardo"/>
              </a:rPr>
              <a:t>In 1942, Coca-Cola launched an advertising program called </a:t>
            </a:r>
            <a:r>
              <a:rPr lang="en-US" sz="3702" spc="222">
                <a:solidFill>
                  <a:srgbClr val="FFFFFF"/>
                </a:solidFill>
                <a:latin typeface="Cardo Bold"/>
              </a:rPr>
              <a:t>“The only thing like Coca-Cola is Coca-Cola itself. It’s the real thing.”</a:t>
            </a:r>
          </a:p>
          <a:p>
            <a:pPr marL="799304" lvl="1" indent="-399652">
              <a:lnSpc>
                <a:spcPts val="4997"/>
              </a:lnSpc>
              <a:buFont typeface="Arial"/>
              <a:buChar char="•"/>
            </a:pPr>
            <a:r>
              <a:rPr lang="en-US" sz="3702" spc="222">
                <a:solidFill>
                  <a:srgbClr val="FFFFFF"/>
                </a:solidFill>
                <a:latin typeface="Cardo"/>
              </a:rPr>
              <a:t> In 1970, it reprised the </a:t>
            </a:r>
            <a:r>
              <a:rPr lang="en-US" sz="3702" spc="222">
                <a:solidFill>
                  <a:srgbClr val="FFFFFF"/>
                </a:solidFill>
                <a:latin typeface="Cardo Bold"/>
              </a:rPr>
              <a:t>“real thing” </a:t>
            </a:r>
            <a:r>
              <a:rPr lang="en-US" sz="3702" spc="222">
                <a:solidFill>
                  <a:srgbClr val="FFFFFF"/>
                </a:solidFill>
                <a:latin typeface="Cardo"/>
              </a:rPr>
              <a:t>slogan for about a year. </a:t>
            </a:r>
          </a:p>
        </p:txBody>
      </p:sp>
      <p:sp>
        <p:nvSpPr>
          <p:cNvPr id="9" name="TextBox 9"/>
          <p:cNvSpPr txBox="1"/>
          <p:nvPr/>
        </p:nvSpPr>
        <p:spPr>
          <a:xfrm>
            <a:off x="1369328" y="1671620"/>
            <a:ext cx="11442989" cy="1644017"/>
          </a:xfrm>
          <a:prstGeom prst="rect">
            <a:avLst/>
          </a:prstGeom>
        </p:spPr>
        <p:txBody>
          <a:bodyPr lIns="0" tIns="0" rIns="0" bIns="0" rtlCol="0" anchor="t">
            <a:spAutoFit/>
          </a:bodyPr>
          <a:lstStyle/>
          <a:p>
            <a:pPr marL="0" lvl="0" indent="0">
              <a:lnSpc>
                <a:spcPts val="10082"/>
              </a:lnSpc>
            </a:pPr>
            <a:r>
              <a:rPr lang="en-US" sz="10503" spc="-630" dirty="0">
                <a:solidFill>
                  <a:srgbClr val="FFFFFF"/>
                </a:solidFill>
                <a:latin typeface="Rustic Printed"/>
              </a:rPr>
              <a:t>EXAMPLE OF COCA -COLA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901306">
            <a:off x="14482325" y="277488"/>
            <a:ext cx="2533588" cy="2654235"/>
          </a:xfrm>
          <a:custGeom>
            <a:avLst/>
            <a:gdLst/>
            <a:ahLst/>
            <a:cxnLst/>
            <a:rect l="l" t="t" r="r" b="b"/>
            <a:pathLst>
              <a:path w="2533588" h="2654235">
                <a:moveTo>
                  <a:pt x="0" y="0"/>
                </a:moveTo>
                <a:lnTo>
                  <a:pt x="2533588" y="0"/>
                </a:lnTo>
                <a:lnTo>
                  <a:pt x="2533588" y="2654234"/>
                </a:lnTo>
                <a:lnTo>
                  <a:pt x="0" y="26542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TextBox 7"/>
          <p:cNvSpPr txBox="1"/>
          <p:nvPr/>
        </p:nvSpPr>
        <p:spPr>
          <a:xfrm>
            <a:off x="1330717" y="3432881"/>
            <a:ext cx="15112301" cy="3364089"/>
          </a:xfrm>
          <a:prstGeom prst="rect">
            <a:avLst/>
          </a:prstGeom>
        </p:spPr>
        <p:txBody>
          <a:bodyPr lIns="0" tIns="0" rIns="0" bIns="0" rtlCol="0" anchor="t">
            <a:spAutoFit/>
          </a:bodyPr>
          <a:lstStyle/>
          <a:p>
            <a:pPr marL="860262" lvl="1" indent="-430131">
              <a:lnSpc>
                <a:spcPts val="5379"/>
              </a:lnSpc>
              <a:buFont typeface="Arial"/>
              <a:buChar char="•"/>
            </a:pPr>
            <a:r>
              <a:rPr lang="en-US" sz="3984" spc="239">
                <a:solidFill>
                  <a:srgbClr val="FFFFFF"/>
                </a:solidFill>
                <a:latin typeface="Cardo"/>
              </a:rPr>
              <a:t>This claim resonated with consumers, establishing the brand as authentic and making every other claim more credible. The concept of "the real thing" has become inseparable from Coca-Cola's identity, emphasizing the enduring power of authentic claims.</a:t>
            </a:r>
          </a:p>
        </p:txBody>
      </p:sp>
      <p:sp>
        <p:nvSpPr>
          <p:cNvPr id="8" name="TextBox 8"/>
          <p:cNvSpPr txBox="1"/>
          <p:nvPr/>
        </p:nvSpPr>
        <p:spPr>
          <a:xfrm>
            <a:off x="1386118" y="1788864"/>
            <a:ext cx="11442989" cy="1644017"/>
          </a:xfrm>
          <a:prstGeom prst="rect">
            <a:avLst/>
          </a:prstGeom>
        </p:spPr>
        <p:txBody>
          <a:bodyPr lIns="0" tIns="0" rIns="0" bIns="0" rtlCol="0" anchor="t">
            <a:spAutoFit/>
          </a:bodyPr>
          <a:lstStyle/>
          <a:p>
            <a:pPr marL="0" lvl="0" indent="0">
              <a:lnSpc>
                <a:spcPts val="10082"/>
              </a:lnSpc>
            </a:pPr>
            <a:r>
              <a:rPr lang="en-US" sz="10503" spc="-630" dirty="0">
                <a:solidFill>
                  <a:srgbClr val="FFFFFF"/>
                </a:solidFill>
                <a:latin typeface="Rustic Printed"/>
              </a:rPr>
              <a:t>EXAMPLE OF COCA -COLA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92EEDD"/>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08462" y="4703115"/>
            <a:ext cx="14811748" cy="2343535"/>
          </a:xfrm>
          <a:prstGeom prst="rect">
            <a:avLst/>
          </a:prstGeom>
        </p:spPr>
        <p:txBody>
          <a:bodyPr lIns="0" tIns="0" rIns="0" bIns="0" rtlCol="0" anchor="t">
            <a:spAutoFit/>
          </a:bodyPr>
          <a:lstStyle/>
          <a:p>
            <a:pPr marL="749206" lvl="1" indent="-374603">
              <a:lnSpc>
                <a:spcPts val="4684"/>
              </a:lnSpc>
              <a:buFont typeface="Arial"/>
              <a:buChar char="•"/>
            </a:pPr>
            <a:r>
              <a:rPr lang="en-US" sz="3470" spc="27">
                <a:solidFill>
                  <a:srgbClr val="000000"/>
                </a:solidFill>
                <a:latin typeface="Cardo"/>
              </a:rPr>
              <a:t>Credentials are portrayed as the collateral a brand puts up to guarantee its performance. </a:t>
            </a:r>
          </a:p>
          <a:p>
            <a:pPr marL="749206" lvl="1" indent="-374603">
              <a:lnSpc>
                <a:spcPts val="4684"/>
              </a:lnSpc>
              <a:buFont typeface="Arial"/>
              <a:buChar char="•"/>
            </a:pPr>
            <a:r>
              <a:rPr lang="en-US" sz="3470" spc="27">
                <a:solidFill>
                  <a:srgbClr val="000000"/>
                </a:solidFill>
                <a:latin typeface="Cardo"/>
              </a:rPr>
              <a:t>Leadership is identified as the most direct way to establish a brand's credentials.</a:t>
            </a:r>
          </a:p>
        </p:txBody>
      </p:sp>
      <p:sp>
        <p:nvSpPr>
          <p:cNvPr id="7" name="TextBox 7"/>
          <p:cNvSpPr txBox="1"/>
          <p:nvPr/>
        </p:nvSpPr>
        <p:spPr>
          <a:xfrm>
            <a:off x="1600200" y="1837746"/>
            <a:ext cx="8979009" cy="2865369"/>
          </a:xfrm>
          <a:prstGeom prst="rect">
            <a:avLst/>
          </a:prstGeom>
        </p:spPr>
        <p:txBody>
          <a:bodyPr lIns="0" tIns="0" rIns="0" bIns="0" rtlCol="0" anchor="t">
            <a:spAutoFit/>
          </a:bodyPr>
          <a:lstStyle/>
          <a:p>
            <a:pPr marL="0" lvl="0" indent="0">
              <a:lnSpc>
                <a:spcPts val="9828"/>
              </a:lnSpc>
            </a:pPr>
            <a:r>
              <a:rPr lang="en-US" sz="10237" spc="-614" dirty="0">
                <a:solidFill>
                  <a:srgbClr val="0B4E7C"/>
                </a:solidFill>
                <a:latin typeface="Rustic Printed"/>
              </a:rPr>
              <a:t>CREDENTIALS AND LEADERSHIP </a:t>
            </a:r>
          </a:p>
        </p:txBody>
      </p:sp>
      <p:sp>
        <p:nvSpPr>
          <p:cNvPr id="8" name="Freeform 8"/>
          <p:cNvSpPr/>
          <p:nvPr/>
        </p:nvSpPr>
        <p:spPr>
          <a:xfrm>
            <a:off x="15383412" y="-1612883"/>
            <a:ext cx="4623736" cy="3907057"/>
          </a:xfrm>
          <a:custGeom>
            <a:avLst/>
            <a:gdLst/>
            <a:ahLst/>
            <a:cxnLst/>
            <a:rect l="l" t="t" r="r" b="b"/>
            <a:pathLst>
              <a:path w="4623736" h="3907057">
                <a:moveTo>
                  <a:pt x="0" y="0"/>
                </a:moveTo>
                <a:lnTo>
                  <a:pt x="4623736" y="0"/>
                </a:lnTo>
                <a:lnTo>
                  <a:pt x="4623736" y="3907056"/>
                </a:lnTo>
                <a:lnTo>
                  <a:pt x="0" y="3907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9" name="Freeform 9"/>
          <p:cNvSpPr/>
          <p:nvPr/>
        </p:nvSpPr>
        <p:spPr>
          <a:xfrm rot="-2611628">
            <a:off x="-764444" y="8252542"/>
            <a:ext cx="4007991" cy="3041063"/>
          </a:xfrm>
          <a:custGeom>
            <a:avLst/>
            <a:gdLst/>
            <a:ahLst/>
            <a:cxnLst/>
            <a:rect l="l" t="t" r="r" b="b"/>
            <a:pathLst>
              <a:path w="4007991" h="3041063">
                <a:moveTo>
                  <a:pt x="0" y="0"/>
                </a:moveTo>
                <a:lnTo>
                  <a:pt x="4007991" y="0"/>
                </a:lnTo>
                <a:lnTo>
                  <a:pt x="4007991" y="3041064"/>
                </a:lnTo>
                <a:lnTo>
                  <a:pt x="0" y="30410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138655"/>
            <a:ext cx="16230600" cy="8636743"/>
            <a:chOff x="0" y="0"/>
            <a:chExt cx="4274726" cy="2274698"/>
          </a:xfrm>
        </p:grpSpPr>
        <p:sp>
          <p:nvSpPr>
            <p:cNvPr id="4" name="Freeform 4"/>
            <p:cNvSpPr/>
            <p:nvPr/>
          </p:nvSpPr>
          <p:spPr>
            <a:xfrm>
              <a:off x="0" y="0"/>
              <a:ext cx="4274726" cy="2274698"/>
            </a:xfrm>
            <a:custGeom>
              <a:avLst/>
              <a:gdLst/>
              <a:ahLst/>
              <a:cxnLst/>
              <a:rect l="l" t="t" r="r" b="b"/>
              <a:pathLst>
                <a:path w="4274726" h="2274698">
                  <a:moveTo>
                    <a:pt x="10494" y="0"/>
                  </a:moveTo>
                  <a:lnTo>
                    <a:pt x="4264232" y="0"/>
                  </a:lnTo>
                  <a:cubicBezTo>
                    <a:pt x="4270028" y="0"/>
                    <a:pt x="4274726" y="4698"/>
                    <a:pt x="4274726" y="10494"/>
                  </a:cubicBezTo>
                  <a:lnTo>
                    <a:pt x="4274726" y="2264204"/>
                  </a:lnTo>
                  <a:cubicBezTo>
                    <a:pt x="4274726" y="2266987"/>
                    <a:pt x="4273620" y="2269656"/>
                    <a:pt x="4271652" y="2271624"/>
                  </a:cubicBezTo>
                  <a:cubicBezTo>
                    <a:pt x="4269684" y="2273592"/>
                    <a:pt x="4267015" y="2274698"/>
                    <a:pt x="4264232" y="2274698"/>
                  </a:cubicBezTo>
                  <a:lnTo>
                    <a:pt x="10494" y="2274698"/>
                  </a:lnTo>
                  <a:cubicBezTo>
                    <a:pt x="4698" y="2274698"/>
                    <a:pt x="0" y="2269999"/>
                    <a:pt x="0" y="2264204"/>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31279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901306">
            <a:off x="14482325" y="794586"/>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TextBox 7"/>
          <p:cNvSpPr txBox="1"/>
          <p:nvPr/>
        </p:nvSpPr>
        <p:spPr>
          <a:xfrm>
            <a:off x="1587850" y="3684180"/>
            <a:ext cx="12198495" cy="4515815"/>
          </a:xfrm>
          <a:prstGeom prst="rect">
            <a:avLst/>
          </a:prstGeom>
        </p:spPr>
        <p:txBody>
          <a:bodyPr lIns="0" tIns="0" rIns="0" bIns="0" rtlCol="0" anchor="t">
            <a:spAutoFit/>
          </a:bodyPr>
          <a:lstStyle/>
          <a:p>
            <a:pPr marL="720268" lvl="1" indent="-360134">
              <a:lnSpc>
                <a:spcPts val="4503"/>
              </a:lnSpc>
              <a:buFont typeface="Arial"/>
              <a:buChar char="•"/>
            </a:pPr>
            <a:r>
              <a:rPr lang="en-US" sz="3336" spc="200">
                <a:solidFill>
                  <a:srgbClr val="FFFFFF"/>
                </a:solidFill>
                <a:latin typeface="Cardo"/>
              </a:rPr>
              <a:t>Coca-Cola's historical claim to being "the real thing" is a prime example. </a:t>
            </a:r>
          </a:p>
          <a:p>
            <a:pPr marL="720268" lvl="1" indent="-360134">
              <a:lnSpc>
                <a:spcPts val="4503"/>
              </a:lnSpc>
              <a:buFont typeface="Arial"/>
              <a:buChar char="•"/>
            </a:pPr>
            <a:r>
              <a:rPr lang="en-US" sz="3336" spc="200">
                <a:solidFill>
                  <a:srgbClr val="FFFFFF"/>
                </a:solidFill>
                <a:latin typeface="Cardo"/>
              </a:rPr>
              <a:t>By positioning itself as the authentic cola, Coca-Cola established credentials that went beyond just product features. </a:t>
            </a:r>
          </a:p>
          <a:p>
            <a:pPr marL="720268" lvl="1" indent="-360134">
              <a:lnSpc>
                <a:spcPts val="4503"/>
              </a:lnSpc>
              <a:buFont typeface="Arial"/>
              <a:buChar char="•"/>
            </a:pPr>
            <a:r>
              <a:rPr lang="en-US" sz="3336" spc="200">
                <a:solidFill>
                  <a:srgbClr val="FFFFFF"/>
                </a:solidFill>
                <a:latin typeface="Cardo"/>
              </a:rPr>
              <a:t>The authenticity claim became a powerful form of collateral that contributed to the brand's enduring success and credibility.</a:t>
            </a:r>
          </a:p>
        </p:txBody>
      </p:sp>
      <p:sp>
        <p:nvSpPr>
          <p:cNvPr id="8" name="TextBox 8"/>
          <p:cNvSpPr txBox="1"/>
          <p:nvPr/>
        </p:nvSpPr>
        <p:spPr>
          <a:xfrm>
            <a:off x="1587850" y="2207776"/>
            <a:ext cx="11442989" cy="1644017"/>
          </a:xfrm>
          <a:prstGeom prst="rect">
            <a:avLst/>
          </a:prstGeom>
        </p:spPr>
        <p:txBody>
          <a:bodyPr lIns="0" tIns="0" rIns="0" bIns="0" rtlCol="0" anchor="t">
            <a:spAutoFit/>
          </a:bodyPr>
          <a:lstStyle/>
          <a:p>
            <a:pPr marL="0" lvl="0" indent="0">
              <a:lnSpc>
                <a:spcPts val="10082"/>
              </a:lnSpc>
            </a:pPr>
            <a:r>
              <a:rPr lang="en-US" sz="10503" spc="-630" dirty="0">
                <a:solidFill>
                  <a:srgbClr val="FFFFFF"/>
                </a:solidFill>
                <a:latin typeface="Rustic Printed"/>
              </a:rPr>
              <a:t>EXAMPLE OF COCA -COLA</a:t>
            </a:r>
          </a:p>
        </p:txBody>
      </p:sp>
      <p:sp>
        <p:nvSpPr>
          <p:cNvPr id="9" name="Freeform 9"/>
          <p:cNvSpPr/>
          <p:nvPr/>
        </p:nvSpPr>
        <p:spPr>
          <a:xfrm>
            <a:off x="11281790" y="7354723"/>
            <a:ext cx="5009108" cy="1903577"/>
          </a:xfrm>
          <a:custGeom>
            <a:avLst/>
            <a:gdLst/>
            <a:ahLst/>
            <a:cxnLst/>
            <a:rect l="l" t="t" r="r" b="b"/>
            <a:pathLst>
              <a:path w="5009108" h="1903577">
                <a:moveTo>
                  <a:pt x="0" y="0"/>
                </a:moveTo>
                <a:lnTo>
                  <a:pt x="5009108" y="0"/>
                </a:lnTo>
                <a:lnTo>
                  <a:pt x="5009108" y="1903577"/>
                </a:lnTo>
                <a:lnTo>
                  <a:pt x="0" y="1903577"/>
                </a:lnTo>
                <a:lnTo>
                  <a:pt x="0" y="0"/>
                </a:lnTo>
                <a:close/>
              </a:path>
            </a:pathLst>
          </a:custGeom>
          <a:blipFill>
            <a:blip r:embed="rId5"/>
            <a:stretch>
              <a:fillRect t="-1613" b="-1613"/>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92EEDD"/>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08462" y="4703115"/>
            <a:ext cx="14811748" cy="2934040"/>
          </a:xfrm>
          <a:prstGeom prst="rect">
            <a:avLst/>
          </a:prstGeom>
        </p:spPr>
        <p:txBody>
          <a:bodyPr lIns="0" tIns="0" rIns="0" bIns="0" rtlCol="0" anchor="t">
            <a:spAutoFit/>
          </a:bodyPr>
          <a:lstStyle/>
          <a:p>
            <a:pPr marL="749206" lvl="1" indent="-374603" algn="just">
              <a:lnSpc>
                <a:spcPts val="4684"/>
              </a:lnSpc>
              <a:buFont typeface="Arial"/>
              <a:buChar char="•"/>
            </a:pPr>
            <a:r>
              <a:rPr lang="en-US" sz="3470" spc="27">
                <a:solidFill>
                  <a:srgbClr val="000000"/>
                </a:solidFill>
                <a:latin typeface="Cardo"/>
              </a:rPr>
              <a:t>If a brand doesn't have the leading position in a category, the strategy is to create a new category where it can claim leadership.</a:t>
            </a:r>
          </a:p>
          <a:p>
            <a:pPr marL="749206" lvl="1" indent="-374603" algn="just">
              <a:lnSpc>
                <a:spcPts val="4684"/>
              </a:lnSpc>
              <a:buFont typeface="Arial"/>
              <a:buChar char="•"/>
            </a:pPr>
            <a:r>
              <a:rPr lang="en-US" sz="3470" spc="27">
                <a:solidFill>
                  <a:srgbClr val="000000"/>
                </a:solidFill>
                <a:latin typeface="Cardo Bold"/>
              </a:rPr>
              <a:t>Polaroid</a:t>
            </a:r>
            <a:r>
              <a:rPr lang="en-US" sz="3470" spc="27">
                <a:solidFill>
                  <a:srgbClr val="000000"/>
                </a:solidFill>
                <a:latin typeface="Cardo"/>
              </a:rPr>
              <a:t> succeeded in instant photography but failed in conventional photographic film because it lacked credentials in the latter category.</a:t>
            </a:r>
          </a:p>
          <a:p>
            <a:pPr algn="just">
              <a:lnSpc>
                <a:spcPts val="4684"/>
              </a:lnSpc>
            </a:pPr>
            <a:endParaRPr lang="en-US" sz="3470" spc="27">
              <a:solidFill>
                <a:srgbClr val="000000"/>
              </a:solidFill>
              <a:latin typeface="Cardo"/>
            </a:endParaRPr>
          </a:p>
        </p:txBody>
      </p:sp>
      <p:sp>
        <p:nvSpPr>
          <p:cNvPr id="7" name="TextBox 7"/>
          <p:cNvSpPr txBox="1"/>
          <p:nvPr/>
        </p:nvSpPr>
        <p:spPr>
          <a:xfrm>
            <a:off x="1600200" y="1765415"/>
            <a:ext cx="8979009" cy="2865369"/>
          </a:xfrm>
          <a:prstGeom prst="rect">
            <a:avLst/>
          </a:prstGeom>
        </p:spPr>
        <p:txBody>
          <a:bodyPr lIns="0" tIns="0" rIns="0" bIns="0" rtlCol="0" anchor="t">
            <a:spAutoFit/>
          </a:bodyPr>
          <a:lstStyle/>
          <a:p>
            <a:pPr marL="0" lvl="0" indent="0">
              <a:lnSpc>
                <a:spcPts val="9828"/>
              </a:lnSpc>
            </a:pPr>
            <a:r>
              <a:rPr lang="en-US" sz="10237" spc="-614" dirty="0">
                <a:solidFill>
                  <a:srgbClr val="0B4E7C"/>
                </a:solidFill>
                <a:latin typeface="Rustic Printed"/>
              </a:rPr>
              <a:t>CREATING NEW CATEGORIES</a:t>
            </a:r>
          </a:p>
        </p:txBody>
      </p:sp>
      <p:sp>
        <p:nvSpPr>
          <p:cNvPr id="8" name="Freeform 8"/>
          <p:cNvSpPr/>
          <p:nvPr/>
        </p:nvSpPr>
        <p:spPr>
          <a:xfrm>
            <a:off x="15383412" y="-1612883"/>
            <a:ext cx="4623736" cy="3907057"/>
          </a:xfrm>
          <a:custGeom>
            <a:avLst/>
            <a:gdLst/>
            <a:ahLst/>
            <a:cxnLst/>
            <a:rect l="l" t="t" r="r" b="b"/>
            <a:pathLst>
              <a:path w="4623736" h="3907057">
                <a:moveTo>
                  <a:pt x="0" y="0"/>
                </a:moveTo>
                <a:lnTo>
                  <a:pt x="4623736" y="0"/>
                </a:lnTo>
                <a:lnTo>
                  <a:pt x="4623736" y="3907056"/>
                </a:lnTo>
                <a:lnTo>
                  <a:pt x="0" y="3907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9" name="Freeform 9"/>
          <p:cNvSpPr/>
          <p:nvPr/>
        </p:nvSpPr>
        <p:spPr>
          <a:xfrm rot="-2611628">
            <a:off x="-764444" y="8252542"/>
            <a:ext cx="4007991" cy="3041063"/>
          </a:xfrm>
          <a:custGeom>
            <a:avLst/>
            <a:gdLst/>
            <a:ahLst/>
            <a:cxnLst/>
            <a:rect l="l" t="t" r="r" b="b"/>
            <a:pathLst>
              <a:path w="4007991" h="3041063">
                <a:moveTo>
                  <a:pt x="0" y="0"/>
                </a:moveTo>
                <a:lnTo>
                  <a:pt x="4007991" y="0"/>
                </a:lnTo>
                <a:lnTo>
                  <a:pt x="4007991" y="3041064"/>
                </a:lnTo>
                <a:lnTo>
                  <a:pt x="0" y="30410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138655"/>
            <a:ext cx="16230600" cy="8636743"/>
            <a:chOff x="0" y="0"/>
            <a:chExt cx="4274726" cy="2274698"/>
          </a:xfrm>
        </p:grpSpPr>
        <p:sp>
          <p:nvSpPr>
            <p:cNvPr id="4" name="Freeform 4"/>
            <p:cNvSpPr/>
            <p:nvPr/>
          </p:nvSpPr>
          <p:spPr>
            <a:xfrm>
              <a:off x="0" y="0"/>
              <a:ext cx="4274726" cy="2274698"/>
            </a:xfrm>
            <a:custGeom>
              <a:avLst/>
              <a:gdLst/>
              <a:ahLst/>
              <a:cxnLst/>
              <a:rect l="l" t="t" r="r" b="b"/>
              <a:pathLst>
                <a:path w="4274726" h="2274698">
                  <a:moveTo>
                    <a:pt x="10494" y="0"/>
                  </a:moveTo>
                  <a:lnTo>
                    <a:pt x="4264232" y="0"/>
                  </a:lnTo>
                  <a:cubicBezTo>
                    <a:pt x="4270028" y="0"/>
                    <a:pt x="4274726" y="4698"/>
                    <a:pt x="4274726" y="10494"/>
                  </a:cubicBezTo>
                  <a:lnTo>
                    <a:pt x="4274726" y="2264204"/>
                  </a:lnTo>
                  <a:cubicBezTo>
                    <a:pt x="4274726" y="2266987"/>
                    <a:pt x="4273620" y="2269656"/>
                    <a:pt x="4271652" y="2271624"/>
                  </a:cubicBezTo>
                  <a:cubicBezTo>
                    <a:pt x="4269684" y="2273592"/>
                    <a:pt x="4267015" y="2274698"/>
                    <a:pt x="4264232" y="2274698"/>
                  </a:cubicBezTo>
                  <a:lnTo>
                    <a:pt x="10494" y="2274698"/>
                  </a:lnTo>
                  <a:cubicBezTo>
                    <a:pt x="4698" y="2274698"/>
                    <a:pt x="0" y="2269999"/>
                    <a:pt x="0" y="2264204"/>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31279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901306">
            <a:off x="14482325" y="794586"/>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TextBox 7"/>
          <p:cNvSpPr txBox="1"/>
          <p:nvPr/>
        </p:nvSpPr>
        <p:spPr>
          <a:xfrm>
            <a:off x="1429092" y="3345933"/>
            <a:ext cx="11760504" cy="5309486"/>
          </a:xfrm>
          <a:prstGeom prst="rect">
            <a:avLst/>
          </a:prstGeom>
        </p:spPr>
        <p:txBody>
          <a:bodyPr lIns="0" tIns="0" rIns="0" bIns="0" rtlCol="0" anchor="t">
            <a:spAutoFit/>
          </a:bodyPr>
          <a:lstStyle/>
          <a:p>
            <a:pPr marL="677423" lvl="1" indent="-338711">
              <a:lnSpc>
                <a:spcPts val="4235"/>
              </a:lnSpc>
              <a:buFont typeface="Arial"/>
              <a:buChar char="•"/>
            </a:pPr>
            <a:r>
              <a:rPr lang="en-US" sz="3137" spc="188">
                <a:solidFill>
                  <a:srgbClr val="FFFFFF"/>
                </a:solidFill>
                <a:latin typeface="Cardo"/>
              </a:rPr>
              <a:t>The </a:t>
            </a:r>
            <a:r>
              <a:rPr lang="en-US" sz="3137" spc="188">
                <a:solidFill>
                  <a:srgbClr val="FFFFFF"/>
                </a:solidFill>
                <a:latin typeface="Cardo Bold"/>
              </a:rPr>
              <a:t>Beer</a:t>
            </a:r>
            <a:r>
              <a:rPr lang="en-US" sz="3137" spc="188">
                <a:solidFill>
                  <a:srgbClr val="FFFFFF"/>
                </a:solidFill>
                <a:latin typeface="Cardo"/>
              </a:rPr>
              <a:t> market is another perfect example of this. When you can’t be the leading beer, you can venture out to other categories like the leading light beer, the leading microbrew, the leading Mexican beer, the leading high-priced beer, the leading German beer, the leading Japanese beer, and so on.</a:t>
            </a:r>
          </a:p>
          <a:p>
            <a:pPr>
              <a:lnSpc>
                <a:spcPts val="4235"/>
              </a:lnSpc>
            </a:pPr>
            <a:endParaRPr lang="en-US" sz="3137" spc="188">
              <a:solidFill>
                <a:srgbClr val="FFFFFF"/>
              </a:solidFill>
              <a:latin typeface="Cardo"/>
            </a:endParaRPr>
          </a:p>
          <a:p>
            <a:pPr marL="677423" lvl="1" indent="-338711">
              <a:lnSpc>
                <a:spcPts val="4235"/>
              </a:lnSpc>
              <a:buFont typeface="Arial"/>
              <a:buChar char="•"/>
            </a:pPr>
            <a:r>
              <a:rPr lang="en-US" sz="3137" spc="188">
                <a:solidFill>
                  <a:srgbClr val="FFFFFF"/>
                </a:solidFill>
                <a:latin typeface="Cardo Bold"/>
              </a:rPr>
              <a:t>Polaroid</a:t>
            </a:r>
            <a:r>
              <a:rPr lang="en-US" sz="3137" spc="188">
                <a:solidFill>
                  <a:srgbClr val="FFFFFF"/>
                </a:solidFill>
                <a:latin typeface="Cardo"/>
              </a:rPr>
              <a:t> succeeded in instant photography but failed in conventional photographic film because it lacked credentials in the latter category.</a:t>
            </a:r>
          </a:p>
        </p:txBody>
      </p:sp>
      <p:sp>
        <p:nvSpPr>
          <p:cNvPr id="8" name="Freeform 8"/>
          <p:cNvSpPr/>
          <p:nvPr/>
        </p:nvSpPr>
        <p:spPr>
          <a:xfrm>
            <a:off x="13030838" y="6279829"/>
            <a:ext cx="3960569" cy="2375589"/>
          </a:xfrm>
          <a:custGeom>
            <a:avLst/>
            <a:gdLst/>
            <a:ahLst/>
            <a:cxnLst/>
            <a:rect l="l" t="t" r="r" b="b"/>
            <a:pathLst>
              <a:path w="3960569" h="2375589">
                <a:moveTo>
                  <a:pt x="0" y="0"/>
                </a:moveTo>
                <a:lnTo>
                  <a:pt x="3960569" y="0"/>
                </a:lnTo>
                <a:lnTo>
                  <a:pt x="3960569" y="2375589"/>
                </a:lnTo>
                <a:lnTo>
                  <a:pt x="0" y="2375589"/>
                </a:lnTo>
                <a:lnTo>
                  <a:pt x="0" y="0"/>
                </a:lnTo>
                <a:close/>
              </a:path>
            </a:pathLst>
          </a:custGeom>
          <a:blipFill>
            <a:blip r:embed="rId5"/>
            <a:stretch>
              <a:fillRect t="-2442" b="-2442"/>
            </a:stretch>
          </a:blipFill>
        </p:spPr>
      </p:sp>
      <p:sp>
        <p:nvSpPr>
          <p:cNvPr id="9" name="TextBox 9"/>
          <p:cNvSpPr txBox="1"/>
          <p:nvPr/>
        </p:nvSpPr>
        <p:spPr>
          <a:xfrm>
            <a:off x="1619541" y="1866900"/>
            <a:ext cx="11442989" cy="1644017"/>
          </a:xfrm>
          <a:prstGeom prst="rect">
            <a:avLst/>
          </a:prstGeom>
        </p:spPr>
        <p:txBody>
          <a:bodyPr lIns="0" tIns="0" rIns="0" bIns="0" rtlCol="0" anchor="t">
            <a:spAutoFit/>
          </a:bodyPr>
          <a:lstStyle/>
          <a:p>
            <a:pPr marL="0" lvl="0" indent="0">
              <a:lnSpc>
                <a:spcPts val="10082"/>
              </a:lnSpc>
            </a:pPr>
            <a:r>
              <a:rPr lang="en-US" sz="10503" spc="-630" dirty="0">
                <a:solidFill>
                  <a:srgbClr val="FFFFFF"/>
                </a:solidFill>
                <a:latin typeface="Rustic Printed"/>
              </a:rPr>
              <a:t>EXAMPLES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92EEDD"/>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08462" y="4703115"/>
            <a:ext cx="14683405" cy="3169728"/>
          </a:xfrm>
          <a:prstGeom prst="rect">
            <a:avLst/>
          </a:prstGeom>
        </p:spPr>
        <p:txBody>
          <a:bodyPr lIns="0" tIns="0" rIns="0" bIns="0" rtlCol="0" anchor="t">
            <a:spAutoFit/>
          </a:bodyPr>
          <a:lstStyle/>
          <a:p>
            <a:pPr marL="810382" lvl="1" indent="-405191" algn="just">
              <a:lnSpc>
                <a:spcPts val="5067"/>
              </a:lnSpc>
              <a:buFont typeface="Arial"/>
              <a:buChar char="•"/>
            </a:pPr>
            <a:r>
              <a:rPr lang="en-US" sz="3753" spc="30">
                <a:solidFill>
                  <a:srgbClr val="000000"/>
                </a:solidFill>
                <a:latin typeface="Cardo"/>
              </a:rPr>
              <a:t>Credentials play a crucial role in the publicity process.</a:t>
            </a:r>
          </a:p>
          <a:p>
            <a:pPr marL="810382" lvl="1" indent="-405191" algn="just">
              <a:lnSpc>
                <a:spcPts val="5067"/>
              </a:lnSpc>
              <a:buFont typeface="Arial"/>
              <a:buChar char="•"/>
            </a:pPr>
            <a:r>
              <a:rPr lang="en-US" sz="3753" spc="30">
                <a:solidFill>
                  <a:srgbClr val="000000"/>
                </a:solidFill>
                <a:latin typeface="Cardo"/>
              </a:rPr>
              <a:t>Reporters and editors are more likely to acknowledge and trust aspects related to a brand's credentials than generic advertising claims.</a:t>
            </a:r>
          </a:p>
          <a:p>
            <a:pPr algn="just">
              <a:lnSpc>
                <a:spcPts val="5067"/>
              </a:lnSpc>
            </a:pPr>
            <a:endParaRPr lang="en-US" sz="3753" spc="30">
              <a:solidFill>
                <a:srgbClr val="000000"/>
              </a:solidFill>
              <a:latin typeface="Cardo"/>
            </a:endParaRPr>
          </a:p>
        </p:txBody>
      </p:sp>
      <p:sp>
        <p:nvSpPr>
          <p:cNvPr id="7" name="TextBox 7"/>
          <p:cNvSpPr txBox="1"/>
          <p:nvPr/>
        </p:nvSpPr>
        <p:spPr>
          <a:xfrm>
            <a:off x="1783923" y="2065960"/>
            <a:ext cx="8979009" cy="2865369"/>
          </a:xfrm>
          <a:prstGeom prst="rect">
            <a:avLst/>
          </a:prstGeom>
        </p:spPr>
        <p:txBody>
          <a:bodyPr lIns="0" tIns="0" rIns="0" bIns="0" rtlCol="0" anchor="t">
            <a:spAutoFit/>
          </a:bodyPr>
          <a:lstStyle/>
          <a:p>
            <a:pPr marL="0" lvl="0" indent="0">
              <a:lnSpc>
                <a:spcPts val="9828"/>
              </a:lnSpc>
            </a:pPr>
            <a:r>
              <a:rPr lang="en-US" sz="10237" spc="-614" dirty="0">
                <a:solidFill>
                  <a:srgbClr val="0B4E7C"/>
                </a:solidFill>
                <a:latin typeface="Rustic Printed"/>
              </a:rPr>
              <a:t>CREDENTIALS IN PUBLICITY</a:t>
            </a:r>
          </a:p>
        </p:txBody>
      </p:sp>
      <p:sp>
        <p:nvSpPr>
          <p:cNvPr id="8" name="Freeform 8"/>
          <p:cNvSpPr/>
          <p:nvPr/>
        </p:nvSpPr>
        <p:spPr>
          <a:xfrm>
            <a:off x="15383412" y="-1612883"/>
            <a:ext cx="4623736" cy="3907057"/>
          </a:xfrm>
          <a:custGeom>
            <a:avLst/>
            <a:gdLst/>
            <a:ahLst/>
            <a:cxnLst/>
            <a:rect l="l" t="t" r="r" b="b"/>
            <a:pathLst>
              <a:path w="4623736" h="3907057">
                <a:moveTo>
                  <a:pt x="0" y="0"/>
                </a:moveTo>
                <a:lnTo>
                  <a:pt x="4623736" y="0"/>
                </a:lnTo>
                <a:lnTo>
                  <a:pt x="4623736" y="3907056"/>
                </a:lnTo>
                <a:lnTo>
                  <a:pt x="0" y="39070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9" name="Freeform 9"/>
          <p:cNvSpPr/>
          <p:nvPr/>
        </p:nvSpPr>
        <p:spPr>
          <a:xfrm rot="-2611628">
            <a:off x="-764444" y="8252542"/>
            <a:ext cx="4007991" cy="3041063"/>
          </a:xfrm>
          <a:custGeom>
            <a:avLst/>
            <a:gdLst/>
            <a:ahLst/>
            <a:cxnLst/>
            <a:rect l="l" t="t" r="r" b="b"/>
            <a:pathLst>
              <a:path w="4007991" h="3041063">
                <a:moveTo>
                  <a:pt x="0" y="0"/>
                </a:moveTo>
                <a:lnTo>
                  <a:pt x="4007991" y="0"/>
                </a:lnTo>
                <a:lnTo>
                  <a:pt x="4007991" y="3041064"/>
                </a:lnTo>
                <a:lnTo>
                  <a:pt x="0" y="30410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b="-11111"/>
            </a:stretch>
          </a:blipFill>
        </p:spPr>
      </p:sp>
      <p:sp>
        <p:nvSpPr>
          <p:cNvPr id="3" name="TextBox 3"/>
          <p:cNvSpPr txBox="1"/>
          <p:nvPr/>
        </p:nvSpPr>
        <p:spPr>
          <a:xfrm>
            <a:off x="5324475" y="1509050"/>
            <a:ext cx="7639050" cy="2171914"/>
          </a:xfrm>
          <a:prstGeom prst="rect">
            <a:avLst/>
          </a:prstGeom>
        </p:spPr>
        <p:txBody>
          <a:bodyPr lIns="0" tIns="0" rIns="0" bIns="0" rtlCol="0" anchor="t">
            <a:spAutoFit/>
          </a:bodyPr>
          <a:lstStyle/>
          <a:p>
            <a:pPr marL="0" lvl="0" indent="0">
              <a:lnSpc>
                <a:spcPts val="13261"/>
              </a:lnSpc>
            </a:pPr>
            <a:r>
              <a:rPr lang="en-US" sz="13814" spc="-828">
                <a:solidFill>
                  <a:srgbClr val="0B4E7C"/>
                </a:solidFill>
                <a:latin typeface="Rustic Printed"/>
              </a:rPr>
              <a:t>STATEMENT</a:t>
            </a:r>
          </a:p>
        </p:txBody>
      </p:sp>
      <p:grpSp>
        <p:nvGrpSpPr>
          <p:cNvPr id="4" name="Group 4"/>
          <p:cNvGrpSpPr/>
          <p:nvPr/>
        </p:nvGrpSpPr>
        <p:grpSpPr>
          <a:xfrm>
            <a:off x="3113997" y="3947971"/>
            <a:ext cx="12060005" cy="4430622"/>
            <a:chOff x="0" y="0"/>
            <a:chExt cx="3176298" cy="1166913"/>
          </a:xfrm>
        </p:grpSpPr>
        <p:sp>
          <p:nvSpPr>
            <p:cNvPr id="5" name="Freeform 5"/>
            <p:cNvSpPr/>
            <p:nvPr/>
          </p:nvSpPr>
          <p:spPr>
            <a:xfrm>
              <a:off x="0" y="0"/>
              <a:ext cx="3176298" cy="1166913"/>
            </a:xfrm>
            <a:custGeom>
              <a:avLst/>
              <a:gdLst/>
              <a:ahLst/>
              <a:cxnLst/>
              <a:rect l="l" t="t" r="r" b="b"/>
              <a:pathLst>
                <a:path w="3176298" h="1166913">
                  <a:moveTo>
                    <a:pt x="32739" y="0"/>
                  </a:moveTo>
                  <a:lnTo>
                    <a:pt x="3143558" y="0"/>
                  </a:lnTo>
                  <a:cubicBezTo>
                    <a:pt x="3152241" y="0"/>
                    <a:pt x="3160569" y="3449"/>
                    <a:pt x="3166708" y="9589"/>
                  </a:cubicBezTo>
                  <a:cubicBezTo>
                    <a:pt x="3172848" y="15729"/>
                    <a:pt x="3176298" y="24056"/>
                    <a:pt x="3176298" y="32739"/>
                  </a:cubicBezTo>
                  <a:lnTo>
                    <a:pt x="3176298" y="1134173"/>
                  </a:lnTo>
                  <a:cubicBezTo>
                    <a:pt x="3176298" y="1142857"/>
                    <a:pt x="3172848" y="1151184"/>
                    <a:pt x="3166708" y="1157324"/>
                  </a:cubicBezTo>
                  <a:cubicBezTo>
                    <a:pt x="3160569" y="1163464"/>
                    <a:pt x="3152241" y="1166913"/>
                    <a:pt x="3143558" y="1166913"/>
                  </a:cubicBezTo>
                  <a:lnTo>
                    <a:pt x="32739" y="1166913"/>
                  </a:lnTo>
                  <a:cubicBezTo>
                    <a:pt x="24056" y="1166913"/>
                    <a:pt x="15729" y="1163464"/>
                    <a:pt x="9589" y="1157324"/>
                  </a:cubicBezTo>
                  <a:cubicBezTo>
                    <a:pt x="3449" y="1151184"/>
                    <a:pt x="0" y="1142857"/>
                    <a:pt x="0" y="1134173"/>
                  </a:cubicBezTo>
                  <a:lnTo>
                    <a:pt x="0" y="32739"/>
                  </a:lnTo>
                  <a:cubicBezTo>
                    <a:pt x="0" y="24056"/>
                    <a:pt x="3449" y="15729"/>
                    <a:pt x="9589" y="9589"/>
                  </a:cubicBezTo>
                  <a:cubicBezTo>
                    <a:pt x="15729" y="3449"/>
                    <a:pt x="24056" y="0"/>
                    <a:pt x="32739" y="0"/>
                  </a:cubicBezTo>
                  <a:close/>
                </a:path>
              </a:pathLst>
            </a:custGeom>
            <a:solidFill>
              <a:srgbClr val="52BFAA"/>
            </a:solidFill>
            <a:ln w="171450" cap="rnd">
              <a:solidFill>
                <a:srgbClr val="0B4E7C"/>
              </a:solidFill>
              <a:prstDash val="solid"/>
              <a:round/>
            </a:ln>
          </p:spPr>
        </p:sp>
        <p:sp>
          <p:nvSpPr>
            <p:cNvPr id="6" name="TextBox 6"/>
            <p:cNvSpPr txBox="1"/>
            <p:nvPr/>
          </p:nvSpPr>
          <p:spPr>
            <a:xfrm>
              <a:off x="0" y="-76200"/>
              <a:ext cx="3176298" cy="1243113"/>
            </a:xfrm>
            <a:prstGeom prst="rect">
              <a:avLst/>
            </a:prstGeom>
          </p:spPr>
          <p:txBody>
            <a:bodyPr lIns="50800" tIns="50800" rIns="50800" bIns="50800" rtlCol="0" anchor="ctr"/>
            <a:lstStyle/>
            <a:p>
              <a:pPr algn="ctr">
                <a:lnSpc>
                  <a:spcPts val="3611"/>
                </a:lnSpc>
              </a:pPr>
              <a:endParaRPr/>
            </a:p>
          </p:txBody>
        </p:sp>
      </p:grpSp>
      <p:sp>
        <p:nvSpPr>
          <p:cNvPr id="7" name="TextBox 7"/>
          <p:cNvSpPr txBox="1"/>
          <p:nvPr/>
        </p:nvSpPr>
        <p:spPr>
          <a:xfrm>
            <a:off x="3773493" y="4814589"/>
            <a:ext cx="9992717" cy="2687862"/>
          </a:xfrm>
          <a:prstGeom prst="rect">
            <a:avLst/>
          </a:prstGeom>
        </p:spPr>
        <p:txBody>
          <a:bodyPr lIns="0" tIns="0" rIns="0" bIns="0" rtlCol="0" anchor="t">
            <a:spAutoFit/>
          </a:bodyPr>
          <a:lstStyle/>
          <a:p>
            <a:pPr marL="0" lvl="0" indent="0" algn="ctr">
              <a:lnSpc>
                <a:spcPts val="7087"/>
              </a:lnSpc>
            </a:pPr>
            <a:r>
              <a:rPr lang="en-US" sz="5857" spc="29">
                <a:solidFill>
                  <a:srgbClr val="000000"/>
                </a:solidFill>
                <a:latin typeface="Cardo Bold"/>
              </a:rPr>
              <a:t>"A brand should strive to own a word in the mind of the consumer."</a:t>
            </a:r>
          </a:p>
        </p:txBody>
      </p:sp>
      <p:sp>
        <p:nvSpPr>
          <p:cNvPr id="8" name="Freeform 8"/>
          <p:cNvSpPr/>
          <p:nvPr/>
        </p:nvSpPr>
        <p:spPr>
          <a:xfrm>
            <a:off x="13353194" y="409810"/>
            <a:ext cx="4255406" cy="3976871"/>
          </a:xfrm>
          <a:custGeom>
            <a:avLst/>
            <a:gdLst/>
            <a:ahLst/>
            <a:cxnLst/>
            <a:rect l="l" t="t" r="r" b="b"/>
            <a:pathLst>
              <a:path w="4255406" h="3976871">
                <a:moveTo>
                  <a:pt x="0" y="0"/>
                </a:moveTo>
                <a:lnTo>
                  <a:pt x="4255407" y="0"/>
                </a:lnTo>
                <a:lnTo>
                  <a:pt x="4255407" y="3976871"/>
                </a:lnTo>
                <a:lnTo>
                  <a:pt x="0" y="397687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flipH="1" flipV="1">
            <a:off x="-1670822" y="-1623563"/>
            <a:ext cx="4812653" cy="5304527"/>
          </a:xfrm>
          <a:custGeom>
            <a:avLst/>
            <a:gdLst/>
            <a:ahLst/>
            <a:cxnLst/>
            <a:rect l="l" t="t" r="r" b="b"/>
            <a:pathLst>
              <a:path w="4812653" h="5304527">
                <a:moveTo>
                  <a:pt x="4812652" y="5304526"/>
                </a:moveTo>
                <a:lnTo>
                  <a:pt x="0" y="5304526"/>
                </a:lnTo>
                <a:lnTo>
                  <a:pt x="0" y="0"/>
                </a:lnTo>
                <a:lnTo>
                  <a:pt x="4812652" y="0"/>
                </a:lnTo>
                <a:lnTo>
                  <a:pt x="4812652" y="5304526"/>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0" name="Freeform 10"/>
          <p:cNvSpPr/>
          <p:nvPr/>
        </p:nvSpPr>
        <p:spPr>
          <a:xfrm>
            <a:off x="13353194" y="8645601"/>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138655"/>
            <a:ext cx="16230600" cy="8636743"/>
            <a:chOff x="0" y="0"/>
            <a:chExt cx="4274726" cy="2274698"/>
          </a:xfrm>
        </p:grpSpPr>
        <p:sp>
          <p:nvSpPr>
            <p:cNvPr id="4" name="Freeform 4"/>
            <p:cNvSpPr/>
            <p:nvPr/>
          </p:nvSpPr>
          <p:spPr>
            <a:xfrm>
              <a:off x="0" y="0"/>
              <a:ext cx="4274726" cy="2274698"/>
            </a:xfrm>
            <a:custGeom>
              <a:avLst/>
              <a:gdLst/>
              <a:ahLst/>
              <a:cxnLst/>
              <a:rect l="l" t="t" r="r" b="b"/>
              <a:pathLst>
                <a:path w="4274726" h="2274698">
                  <a:moveTo>
                    <a:pt x="10494" y="0"/>
                  </a:moveTo>
                  <a:lnTo>
                    <a:pt x="4264232" y="0"/>
                  </a:lnTo>
                  <a:cubicBezTo>
                    <a:pt x="4270028" y="0"/>
                    <a:pt x="4274726" y="4698"/>
                    <a:pt x="4274726" y="10494"/>
                  </a:cubicBezTo>
                  <a:lnTo>
                    <a:pt x="4274726" y="2264204"/>
                  </a:lnTo>
                  <a:cubicBezTo>
                    <a:pt x="4274726" y="2266987"/>
                    <a:pt x="4273620" y="2269656"/>
                    <a:pt x="4271652" y="2271624"/>
                  </a:cubicBezTo>
                  <a:cubicBezTo>
                    <a:pt x="4269684" y="2273592"/>
                    <a:pt x="4267015" y="2274698"/>
                    <a:pt x="4264232" y="2274698"/>
                  </a:cubicBezTo>
                  <a:lnTo>
                    <a:pt x="10494" y="2274698"/>
                  </a:lnTo>
                  <a:cubicBezTo>
                    <a:pt x="4698" y="2274698"/>
                    <a:pt x="0" y="2269999"/>
                    <a:pt x="0" y="2264204"/>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31279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901306">
            <a:off x="14482325" y="794586"/>
            <a:ext cx="2533588" cy="2654235"/>
          </a:xfrm>
          <a:custGeom>
            <a:avLst/>
            <a:gdLst/>
            <a:ahLst/>
            <a:cxnLst/>
            <a:rect l="l" t="t" r="r" b="b"/>
            <a:pathLst>
              <a:path w="2533588" h="2654235">
                <a:moveTo>
                  <a:pt x="0" y="0"/>
                </a:moveTo>
                <a:lnTo>
                  <a:pt x="2533588" y="0"/>
                </a:lnTo>
                <a:lnTo>
                  <a:pt x="2533588" y="2654235"/>
                </a:lnTo>
                <a:lnTo>
                  <a:pt x="0" y="26542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TextBox 7"/>
          <p:cNvSpPr txBox="1"/>
          <p:nvPr/>
        </p:nvSpPr>
        <p:spPr>
          <a:xfrm>
            <a:off x="1274761" y="3412642"/>
            <a:ext cx="11164716" cy="5842602"/>
          </a:xfrm>
          <a:prstGeom prst="rect">
            <a:avLst/>
          </a:prstGeom>
        </p:spPr>
        <p:txBody>
          <a:bodyPr lIns="0" tIns="0" rIns="0" bIns="0" rtlCol="0" anchor="t">
            <a:spAutoFit/>
          </a:bodyPr>
          <a:lstStyle/>
          <a:p>
            <a:pPr marL="677423" lvl="1" indent="-338711">
              <a:lnSpc>
                <a:spcPts val="4235"/>
              </a:lnSpc>
              <a:buFont typeface="Arial"/>
              <a:buChar char="•"/>
            </a:pPr>
            <a:r>
              <a:rPr lang="en-US" sz="3137" spc="188">
                <a:solidFill>
                  <a:srgbClr val="FFFFFF"/>
                </a:solidFill>
                <a:latin typeface="Cardo"/>
              </a:rPr>
              <a:t>Young's has successfully used credentials in its advertisements claiming to be "Pakistan's No. 1 Mayonnaise Brand"</a:t>
            </a:r>
          </a:p>
          <a:p>
            <a:pPr marL="677423" lvl="1" indent="-338711">
              <a:lnSpc>
                <a:spcPts val="4235"/>
              </a:lnSpc>
              <a:buFont typeface="Arial"/>
              <a:buChar char="•"/>
            </a:pPr>
            <a:r>
              <a:rPr lang="en-US" sz="3137" spc="188">
                <a:solidFill>
                  <a:srgbClr val="FFFFFF"/>
                </a:solidFill>
                <a:latin typeface="Cardo"/>
              </a:rPr>
              <a:t>Sure, every advertiser wants the consumer to fall in love with his or her brand and to build brand preference, and loyalty. That’s the effect the advertiser wants to create. But what’s the cause?</a:t>
            </a:r>
          </a:p>
          <a:p>
            <a:pPr marL="677423" lvl="1" indent="-338711">
              <a:lnSpc>
                <a:spcPts val="4235"/>
              </a:lnSpc>
              <a:buFont typeface="Arial"/>
              <a:buChar char="•"/>
            </a:pPr>
            <a:r>
              <a:rPr lang="en-US" sz="3137" spc="188">
                <a:solidFill>
                  <a:srgbClr val="FFFFFF"/>
                </a:solidFill>
                <a:latin typeface="Cardo"/>
              </a:rPr>
              <a:t>Invariably the cause is some variation of the brand’s credentials. ‘It must be good because it’s Pakistan's No. 1 Mayo.’</a:t>
            </a:r>
          </a:p>
          <a:p>
            <a:pPr>
              <a:lnSpc>
                <a:spcPts val="4235"/>
              </a:lnSpc>
            </a:pPr>
            <a:endParaRPr lang="en-US" sz="3137" spc="188">
              <a:solidFill>
                <a:srgbClr val="FFFFFF"/>
              </a:solidFill>
              <a:latin typeface="Cardo"/>
            </a:endParaRPr>
          </a:p>
        </p:txBody>
      </p:sp>
      <p:sp>
        <p:nvSpPr>
          <p:cNvPr id="8" name="Freeform 8"/>
          <p:cNvSpPr/>
          <p:nvPr/>
        </p:nvSpPr>
        <p:spPr>
          <a:xfrm>
            <a:off x="13152886" y="3731805"/>
            <a:ext cx="3180607" cy="5278454"/>
          </a:xfrm>
          <a:custGeom>
            <a:avLst/>
            <a:gdLst/>
            <a:ahLst/>
            <a:cxnLst/>
            <a:rect l="l" t="t" r="r" b="b"/>
            <a:pathLst>
              <a:path w="3180607" h="5278454">
                <a:moveTo>
                  <a:pt x="0" y="0"/>
                </a:moveTo>
                <a:lnTo>
                  <a:pt x="3180607" y="0"/>
                </a:lnTo>
                <a:lnTo>
                  <a:pt x="3180607" y="5278454"/>
                </a:lnTo>
                <a:lnTo>
                  <a:pt x="0" y="5278454"/>
                </a:lnTo>
                <a:lnTo>
                  <a:pt x="0" y="0"/>
                </a:lnTo>
                <a:close/>
              </a:path>
            </a:pathLst>
          </a:custGeom>
          <a:blipFill>
            <a:blip r:embed="rId5"/>
            <a:stretch>
              <a:fillRect/>
            </a:stretch>
          </a:blipFill>
        </p:spPr>
      </p:sp>
      <p:sp>
        <p:nvSpPr>
          <p:cNvPr id="9" name="TextBox 9"/>
          <p:cNvSpPr txBox="1"/>
          <p:nvPr/>
        </p:nvSpPr>
        <p:spPr>
          <a:xfrm>
            <a:off x="1576932" y="2054854"/>
            <a:ext cx="11442989" cy="1644017"/>
          </a:xfrm>
          <a:prstGeom prst="rect">
            <a:avLst/>
          </a:prstGeom>
        </p:spPr>
        <p:txBody>
          <a:bodyPr lIns="0" tIns="0" rIns="0" bIns="0" rtlCol="0" anchor="t">
            <a:spAutoFit/>
          </a:bodyPr>
          <a:lstStyle/>
          <a:p>
            <a:pPr marL="0" lvl="0" indent="0">
              <a:lnSpc>
                <a:spcPts val="10082"/>
              </a:lnSpc>
            </a:pPr>
            <a:r>
              <a:rPr lang="en-US" sz="10503" spc="-630" dirty="0">
                <a:solidFill>
                  <a:srgbClr val="FFFFFF"/>
                </a:solidFill>
                <a:latin typeface="Rustic Printed"/>
              </a:rPr>
              <a:t>EXAMPLES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9432057" y="3768575"/>
            <a:ext cx="8150280" cy="3424124"/>
          </a:xfrm>
          <a:custGeom>
            <a:avLst/>
            <a:gdLst/>
            <a:ahLst/>
            <a:cxnLst/>
            <a:rect l="l" t="t" r="r" b="b"/>
            <a:pathLst>
              <a:path w="8150280" h="3424124">
                <a:moveTo>
                  <a:pt x="0" y="0"/>
                </a:moveTo>
                <a:lnTo>
                  <a:pt x="8150280" y="0"/>
                </a:lnTo>
                <a:lnTo>
                  <a:pt x="8150280" y="3424124"/>
                </a:lnTo>
                <a:lnTo>
                  <a:pt x="0" y="3424124"/>
                </a:lnTo>
                <a:lnTo>
                  <a:pt x="0" y="0"/>
                </a:lnTo>
                <a:close/>
              </a:path>
            </a:pathLst>
          </a:custGeom>
          <a:blipFill>
            <a:blip r:embed="rId3"/>
            <a:stretch>
              <a:fillRect l="-3534" t="-22454" r="-2474" b="-19366"/>
            </a:stretch>
          </a:blipFill>
        </p:spPr>
      </p:sp>
      <p:sp>
        <p:nvSpPr>
          <p:cNvPr id="4" name="Freeform 4"/>
          <p:cNvSpPr/>
          <p:nvPr/>
        </p:nvSpPr>
        <p:spPr>
          <a:xfrm>
            <a:off x="-3017520" y="-1644695"/>
            <a:ext cx="6035040" cy="4114800"/>
          </a:xfrm>
          <a:custGeom>
            <a:avLst/>
            <a:gdLst/>
            <a:ahLst/>
            <a:cxnLst/>
            <a:rect l="l" t="t" r="r" b="b"/>
            <a:pathLst>
              <a:path w="6035040" h="4114800">
                <a:moveTo>
                  <a:pt x="0" y="0"/>
                </a:moveTo>
                <a:lnTo>
                  <a:pt x="6035040" y="0"/>
                </a:lnTo>
                <a:lnTo>
                  <a:pt x="603504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4954439" y="7192699"/>
            <a:ext cx="4609722" cy="4810905"/>
          </a:xfrm>
          <a:custGeom>
            <a:avLst/>
            <a:gdLst/>
            <a:ahLst/>
            <a:cxnLst/>
            <a:rect l="l" t="t" r="r" b="b"/>
            <a:pathLst>
              <a:path w="4609722" h="4810905">
                <a:moveTo>
                  <a:pt x="0" y="0"/>
                </a:moveTo>
                <a:lnTo>
                  <a:pt x="4609722" y="0"/>
                </a:lnTo>
                <a:lnTo>
                  <a:pt x="4609722" y="4810905"/>
                </a:lnTo>
                <a:lnTo>
                  <a:pt x="0" y="481090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3679752" y="347788"/>
            <a:ext cx="10928495" cy="2122317"/>
          </a:xfrm>
          <a:prstGeom prst="rect">
            <a:avLst/>
          </a:prstGeom>
        </p:spPr>
        <p:txBody>
          <a:bodyPr lIns="0" tIns="0" rIns="0" bIns="0" rtlCol="0" anchor="t">
            <a:spAutoFit/>
          </a:bodyPr>
          <a:lstStyle/>
          <a:p>
            <a:pPr marL="0" lvl="0" indent="0" algn="ctr">
              <a:lnSpc>
                <a:spcPts val="7320"/>
              </a:lnSpc>
            </a:pPr>
            <a:r>
              <a:rPr lang="en-US" sz="7625" spc="-457">
                <a:solidFill>
                  <a:srgbClr val="0B4E7C"/>
                </a:solidFill>
                <a:latin typeface="Rustic Printed"/>
              </a:rPr>
              <a:t>NATIONAL FOODS DOMINANCE IN THE FOOD INDUSTRY </a:t>
            </a:r>
          </a:p>
        </p:txBody>
      </p:sp>
      <p:sp>
        <p:nvSpPr>
          <p:cNvPr id="7" name="TextBox 7"/>
          <p:cNvSpPr txBox="1"/>
          <p:nvPr/>
        </p:nvSpPr>
        <p:spPr>
          <a:xfrm>
            <a:off x="380313" y="3017295"/>
            <a:ext cx="8307560" cy="7269705"/>
          </a:xfrm>
          <a:prstGeom prst="rect">
            <a:avLst/>
          </a:prstGeom>
        </p:spPr>
        <p:txBody>
          <a:bodyPr lIns="0" tIns="0" rIns="0" bIns="0" rtlCol="0" anchor="t">
            <a:spAutoFit/>
          </a:bodyPr>
          <a:lstStyle/>
          <a:p>
            <a:pPr marL="619669" lvl="1" indent="-309835" algn="just">
              <a:lnSpc>
                <a:spcPts val="3874"/>
              </a:lnSpc>
              <a:spcBef>
                <a:spcPct val="0"/>
              </a:spcBef>
              <a:buFont typeface="Arial"/>
              <a:buChar char="•"/>
            </a:pPr>
            <a:r>
              <a:rPr lang="en-US" sz="2870" u="none" strike="noStrike" spc="22">
                <a:solidFill>
                  <a:srgbClr val="000000"/>
                </a:solidFill>
                <a:latin typeface="Cardo"/>
              </a:rPr>
              <a:t>National Foods proudly asserts its leadership in the food industry, particularly in the ketchup category, where it commands an impressive 90% share of Pakistan's ketchup consumers. Additionally, National Foods stands out as the leading brand in Recipe Mix, further solidifying its position as a powerhouse in the culinary landscape.</a:t>
            </a:r>
          </a:p>
          <a:p>
            <a:pPr marL="619669" lvl="1" indent="-309835" algn="just">
              <a:lnSpc>
                <a:spcPts val="3874"/>
              </a:lnSpc>
              <a:spcBef>
                <a:spcPct val="0"/>
              </a:spcBef>
              <a:buFont typeface="Arial"/>
              <a:buChar char="•"/>
            </a:pPr>
            <a:r>
              <a:rPr lang="en-US" sz="2870" u="none" strike="noStrike" spc="22">
                <a:solidFill>
                  <a:srgbClr val="000000"/>
                </a:solidFill>
                <a:latin typeface="Cardo"/>
              </a:rPr>
              <a:t>This leadership claim isn't just a tagline; it's a consistent theme woven into National Foods' advertising strategy. The messaging not only reinforces the brand's dominance but also creates a positive and compelling outlook for consumers.</a:t>
            </a:r>
          </a:p>
          <a:p>
            <a:pPr algn="just">
              <a:lnSpc>
                <a:spcPts val="3874"/>
              </a:lnSpc>
              <a:spcBef>
                <a:spcPct val="0"/>
              </a:spcBef>
            </a:pPr>
            <a:endParaRPr lang="en-US" sz="2870" u="none" strike="noStrike" spc="22">
              <a:solidFill>
                <a:srgbClr val="000000"/>
              </a:solidFill>
              <a:latin typeface="Card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TextBox 3"/>
          <p:cNvSpPr txBox="1"/>
          <p:nvPr/>
        </p:nvSpPr>
        <p:spPr>
          <a:xfrm>
            <a:off x="1709335" y="471147"/>
            <a:ext cx="14869331" cy="2158459"/>
          </a:xfrm>
          <a:prstGeom prst="rect">
            <a:avLst/>
          </a:prstGeom>
        </p:spPr>
        <p:txBody>
          <a:bodyPr lIns="0" tIns="0" rIns="0" bIns="0" rtlCol="0" anchor="t">
            <a:spAutoFit/>
          </a:bodyPr>
          <a:lstStyle/>
          <a:p>
            <a:pPr marL="0" lvl="0" indent="0">
              <a:lnSpc>
                <a:spcPts val="7420"/>
              </a:lnSpc>
            </a:pPr>
            <a:r>
              <a:rPr lang="en-US" sz="7729" spc="-463">
                <a:solidFill>
                  <a:srgbClr val="0B4E7C"/>
                </a:solidFill>
                <a:latin typeface="Rustic Printed"/>
              </a:rPr>
              <a:t>THE STRATEGIC SIGNIFICANCE OF LEADERSHIP IN BRANDING</a:t>
            </a:r>
          </a:p>
        </p:txBody>
      </p:sp>
      <p:sp>
        <p:nvSpPr>
          <p:cNvPr id="4" name="Freeform 4"/>
          <p:cNvSpPr/>
          <p:nvPr/>
        </p:nvSpPr>
        <p:spPr>
          <a:xfrm>
            <a:off x="919879" y="3273866"/>
            <a:ext cx="7803216" cy="6895205"/>
          </a:xfrm>
          <a:custGeom>
            <a:avLst/>
            <a:gdLst/>
            <a:ahLst/>
            <a:cxnLst/>
            <a:rect l="l" t="t" r="r" b="b"/>
            <a:pathLst>
              <a:path w="7803216" h="6895205">
                <a:moveTo>
                  <a:pt x="0" y="0"/>
                </a:moveTo>
                <a:lnTo>
                  <a:pt x="7803216" y="0"/>
                </a:lnTo>
                <a:lnTo>
                  <a:pt x="7803216" y="6895205"/>
                </a:lnTo>
                <a:lnTo>
                  <a:pt x="0" y="689520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5" name="TextBox 5"/>
          <p:cNvSpPr txBox="1"/>
          <p:nvPr/>
        </p:nvSpPr>
        <p:spPr>
          <a:xfrm>
            <a:off x="1141739" y="4064301"/>
            <a:ext cx="7212075" cy="5416028"/>
          </a:xfrm>
          <a:prstGeom prst="rect">
            <a:avLst/>
          </a:prstGeom>
        </p:spPr>
        <p:txBody>
          <a:bodyPr lIns="0" tIns="0" rIns="0" bIns="0" rtlCol="0" anchor="t">
            <a:spAutoFit/>
          </a:bodyPr>
          <a:lstStyle/>
          <a:p>
            <a:pPr>
              <a:lnSpc>
                <a:spcPts val="2888"/>
              </a:lnSpc>
            </a:pPr>
            <a:r>
              <a:rPr lang="en-US" sz="2139" u="sng" spc="128">
                <a:solidFill>
                  <a:srgbClr val="FFFFFF"/>
                </a:solidFill>
                <a:latin typeface="Cardo Bold"/>
              </a:rPr>
              <a:t>I</a:t>
            </a:r>
          </a:p>
          <a:p>
            <a:pPr marL="462025" lvl="1" indent="-231013">
              <a:lnSpc>
                <a:spcPts val="2888"/>
              </a:lnSpc>
              <a:buFont typeface="Arial"/>
              <a:buChar char="•"/>
            </a:pPr>
            <a:r>
              <a:rPr lang="en-US" sz="2139" spc="128">
                <a:solidFill>
                  <a:srgbClr val="FFFFFF"/>
                </a:solidFill>
                <a:latin typeface="Cardo Bold"/>
              </a:rPr>
              <a:t> In any market, regardless of its size, possessing leadership credentials is paramount for a brand's success. </a:t>
            </a:r>
          </a:p>
          <a:p>
            <a:pPr marL="462025" lvl="1" indent="-231013">
              <a:lnSpc>
                <a:spcPts val="2888"/>
              </a:lnSpc>
              <a:buFont typeface="Arial"/>
              <a:buChar char="•"/>
            </a:pPr>
            <a:r>
              <a:rPr lang="en-US" sz="2139" spc="128">
                <a:solidFill>
                  <a:srgbClr val="FFFFFF"/>
                </a:solidFill>
                <a:latin typeface="Cardo Bold"/>
              </a:rPr>
              <a:t>The perception of being a leader in a particular category holds immense value. </a:t>
            </a:r>
          </a:p>
          <a:p>
            <a:pPr marL="462025" lvl="1" indent="-231013">
              <a:lnSpc>
                <a:spcPts val="2888"/>
              </a:lnSpc>
              <a:buFont typeface="Arial"/>
              <a:buChar char="•"/>
            </a:pPr>
            <a:r>
              <a:rPr lang="en-US" sz="2139" spc="128">
                <a:solidFill>
                  <a:srgbClr val="FFFFFF"/>
                </a:solidFill>
                <a:latin typeface="Cardo Bold"/>
              </a:rPr>
              <a:t>Consumers often lean towards brands perceived as leaders, enjoying a significant advantage over competitors. </a:t>
            </a:r>
          </a:p>
          <a:p>
            <a:pPr marL="462025" lvl="1" indent="-231013">
              <a:lnSpc>
                <a:spcPts val="2888"/>
              </a:lnSpc>
              <a:buFont typeface="Arial"/>
              <a:buChar char="•"/>
            </a:pPr>
            <a:r>
              <a:rPr lang="en-US" sz="2139" spc="128">
                <a:solidFill>
                  <a:srgbClr val="FFFFFF"/>
                </a:solidFill>
                <a:latin typeface="Cardo Bold"/>
              </a:rPr>
              <a:t>Conversely, certain individuals opt to avoid well-established flagship brands, either favoring lesser-known alternatives or intentionally steering clear of mainstream options.</a:t>
            </a:r>
          </a:p>
          <a:p>
            <a:pPr marL="0" lvl="0" indent="0">
              <a:lnSpc>
                <a:spcPts val="2888"/>
              </a:lnSpc>
              <a:spcBef>
                <a:spcPct val="0"/>
              </a:spcBef>
            </a:pPr>
            <a:endParaRPr lang="en-US" sz="2139" spc="128">
              <a:solidFill>
                <a:srgbClr val="FFFFFF"/>
              </a:solidFill>
              <a:latin typeface="Cardo Bold"/>
            </a:endParaRPr>
          </a:p>
        </p:txBody>
      </p:sp>
      <p:sp>
        <p:nvSpPr>
          <p:cNvPr id="6" name="Freeform 6"/>
          <p:cNvSpPr/>
          <p:nvPr/>
        </p:nvSpPr>
        <p:spPr>
          <a:xfrm>
            <a:off x="9764951" y="3273866"/>
            <a:ext cx="7494349" cy="6622279"/>
          </a:xfrm>
          <a:custGeom>
            <a:avLst/>
            <a:gdLst/>
            <a:ahLst/>
            <a:cxnLst/>
            <a:rect l="l" t="t" r="r" b="b"/>
            <a:pathLst>
              <a:path w="7494349" h="6622279">
                <a:moveTo>
                  <a:pt x="0" y="0"/>
                </a:moveTo>
                <a:lnTo>
                  <a:pt x="7494349" y="0"/>
                </a:lnTo>
                <a:lnTo>
                  <a:pt x="7494349" y="6622279"/>
                </a:lnTo>
                <a:lnTo>
                  <a:pt x="0" y="66222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7" name="TextBox 7"/>
          <p:cNvSpPr txBox="1"/>
          <p:nvPr/>
        </p:nvSpPr>
        <p:spPr>
          <a:xfrm>
            <a:off x="10826505" y="4405526"/>
            <a:ext cx="5909667" cy="4761606"/>
          </a:xfrm>
          <a:prstGeom prst="rect">
            <a:avLst/>
          </a:prstGeom>
        </p:spPr>
        <p:txBody>
          <a:bodyPr lIns="0" tIns="0" rIns="0" bIns="0" rtlCol="0" anchor="t">
            <a:spAutoFit/>
          </a:bodyPr>
          <a:lstStyle/>
          <a:p>
            <a:pPr algn="l">
              <a:lnSpc>
                <a:spcPts val="3178"/>
              </a:lnSpc>
            </a:pPr>
            <a:endParaRPr/>
          </a:p>
          <a:p>
            <a:pPr marL="508340" lvl="1" indent="-254170" algn="l">
              <a:lnSpc>
                <a:spcPts val="3178"/>
              </a:lnSpc>
              <a:buFont typeface="Arial"/>
              <a:buChar char="•"/>
            </a:pPr>
            <a:r>
              <a:rPr lang="en-US" sz="2354" strike="noStrike" spc="141">
                <a:solidFill>
                  <a:srgbClr val="0B4E7C"/>
                </a:solidFill>
                <a:latin typeface="Cardo Bold"/>
              </a:rPr>
              <a:t>Achieving leadership in a market isn't just a short-term triumph; it offers enduring benefits. </a:t>
            </a:r>
          </a:p>
          <a:p>
            <a:pPr marL="508340" lvl="1" indent="-254170" algn="l">
              <a:lnSpc>
                <a:spcPts val="3178"/>
              </a:lnSpc>
              <a:buFont typeface="Arial"/>
              <a:buChar char="•"/>
            </a:pPr>
            <a:r>
              <a:rPr lang="en-US" sz="2354" strike="noStrike" spc="141">
                <a:solidFill>
                  <a:srgbClr val="0B4E7C"/>
                </a:solidFill>
                <a:latin typeface="Cardo Bold"/>
              </a:rPr>
              <a:t>Once a brand establishes itself as a leader, maintaining that position becomes challenging for competitors. </a:t>
            </a:r>
          </a:p>
          <a:p>
            <a:pPr marL="508340" lvl="1" indent="-254170" algn="l">
              <a:lnSpc>
                <a:spcPts val="3178"/>
              </a:lnSpc>
              <a:buFont typeface="Arial"/>
              <a:buChar char="•"/>
            </a:pPr>
            <a:r>
              <a:rPr lang="en-US" sz="2354" strike="noStrike" spc="141">
                <a:solidFill>
                  <a:srgbClr val="0B4E7C"/>
                </a:solidFill>
                <a:latin typeface="Cardo Bold"/>
              </a:rPr>
              <a:t>Long-term leadership contributes to brand loyalty, consumer trust, and a sustained competitive edge. </a:t>
            </a:r>
          </a:p>
          <a:p>
            <a:pPr algn="l">
              <a:lnSpc>
                <a:spcPts val="3178"/>
              </a:lnSpc>
            </a:pPr>
            <a:endParaRPr lang="en-US" sz="2354" strike="noStrike" spc="141">
              <a:solidFill>
                <a:srgbClr val="0B4E7C"/>
              </a:solidFill>
              <a:latin typeface="Cardo Bold"/>
            </a:endParaRPr>
          </a:p>
        </p:txBody>
      </p:sp>
      <p:sp>
        <p:nvSpPr>
          <p:cNvPr id="8" name="TextBox 8"/>
          <p:cNvSpPr txBox="1"/>
          <p:nvPr/>
        </p:nvSpPr>
        <p:spPr>
          <a:xfrm>
            <a:off x="1709335" y="3375558"/>
            <a:ext cx="6127808" cy="791397"/>
          </a:xfrm>
          <a:prstGeom prst="rect">
            <a:avLst/>
          </a:prstGeom>
        </p:spPr>
        <p:txBody>
          <a:bodyPr lIns="0" tIns="0" rIns="0" bIns="0" rtlCol="0" anchor="t">
            <a:spAutoFit/>
          </a:bodyPr>
          <a:lstStyle/>
          <a:p>
            <a:pPr marL="0" lvl="0" indent="0">
              <a:lnSpc>
                <a:spcPts val="4828"/>
              </a:lnSpc>
            </a:pPr>
            <a:r>
              <a:rPr lang="en-US" sz="5029" spc="-301">
                <a:solidFill>
                  <a:srgbClr val="8EF4E0"/>
                </a:solidFill>
                <a:latin typeface="Rustic Printed"/>
              </a:rPr>
              <a:t>IMPORTANCE OF LEADERSHIP</a:t>
            </a:r>
          </a:p>
        </p:txBody>
      </p:sp>
      <p:sp>
        <p:nvSpPr>
          <p:cNvPr id="9" name="TextBox 9"/>
          <p:cNvSpPr txBox="1"/>
          <p:nvPr/>
        </p:nvSpPr>
        <p:spPr>
          <a:xfrm>
            <a:off x="11494751" y="3492625"/>
            <a:ext cx="6127808" cy="791397"/>
          </a:xfrm>
          <a:prstGeom prst="rect">
            <a:avLst/>
          </a:prstGeom>
        </p:spPr>
        <p:txBody>
          <a:bodyPr lIns="0" tIns="0" rIns="0" bIns="0" rtlCol="0" anchor="t">
            <a:spAutoFit/>
          </a:bodyPr>
          <a:lstStyle/>
          <a:p>
            <a:pPr marL="0" lvl="0" indent="0">
              <a:lnSpc>
                <a:spcPts val="4828"/>
              </a:lnSpc>
            </a:pPr>
            <a:r>
              <a:rPr lang="en-US" sz="5029" spc="-301">
                <a:solidFill>
                  <a:srgbClr val="0B4E7C"/>
                </a:solidFill>
                <a:latin typeface="Rustic Printed"/>
              </a:rPr>
              <a:t>LONG TERM BENEFITS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6653056" y="2576615"/>
            <a:ext cx="9815015" cy="7053427"/>
            <a:chOff x="0" y="0"/>
            <a:chExt cx="2585024" cy="1857693"/>
          </a:xfrm>
        </p:grpSpPr>
        <p:sp>
          <p:nvSpPr>
            <p:cNvPr id="4" name="Freeform 4"/>
            <p:cNvSpPr/>
            <p:nvPr/>
          </p:nvSpPr>
          <p:spPr>
            <a:xfrm>
              <a:off x="0" y="0"/>
              <a:ext cx="2585024" cy="1857693"/>
            </a:xfrm>
            <a:custGeom>
              <a:avLst/>
              <a:gdLst/>
              <a:ahLst/>
              <a:cxnLst/>
              <a:rect l="l" t="t" r="r" b="b"/>
              <a:pathLst>
                <a:path w="2585024" h="1857693">
                  <a:moveTo>
                    <a:pt x="40228" y="0"/>
                  </a:moveTo>
                  <a:lnTo>
                    <a:pt x="2544796" y="0"/>
                  </a:lnTo>
                  <a:cubicBezTo>
                    <a:pt x="2567014" y="0"/>
                    <a:pt x="2585024" y="18011"/>
                    <a:pt x="2585024" y="40228"/>
                  </a:cubicBezTo>
                  <a:lnTo>
                    <a:pt x="2585024" y="1817465"/>
                  </a:lnTo>
                  <a:cubicBezTo>
                    <a:pt x="2585024" y="1828134"/>
                    <a:pt x="2580786" y="1838366"/>
                    <a:pt x="2573242" y="1845910"/>
                  </a:cubicBezTo>
                  <a:cubicBezTo>
                    <a:pt x="2565698" y="1853454"/>
                    <a:pt x="2555466" y="1857693"/>
                    <a:pt x="2544796" y="1857693"/>
                  </a:cubicBezTo>
                  <a:lnTo>
                    <a:pt x="40228" y="1857693"/>
                  </a:lnTo>
                  <a:cubicBezTo>
                    <a:pt x="18011" y="1857693"/>
                    <a:pt x="0" y="1839682"/>
                    <a:pt x="0" y="1817465"/>
                  </a:cubicBezTo>
                  <a:lnTo>
                    <a:pt x="0" y="40228"/>
                  </a:lnTo>
                  <a:cubicBezTo>
                    <a:pt x="0" y="18011"/>
                    <a:pt x="18011" y="0"/>
                    <a:pt x="40228" y="0"/>
                  </a:cubicBezTo>
                  <a:close/>
                </a:path>
              </a:pathLst>
            </a:custGeom>
            <a:solidFill>
              <a:srgbClr val="000000">
                <a:alpha val="0"/>
              </a:srgbClr>
            </a:solidFill>
            <a:ln w="142875" cap="rnd">
              <a:solidFill>
                <a:srgbClr val="155C94"/>
              </a:solidFill>
              <a:prstDash val="solid"/>
              <a:round/>
            </a:ln>
          </p:spPr>
        </p:sp>
        <p:sp>
          <p:nvSpPr>
            <p:cNvPr id="5" name="TextBox 5"/>
            <p:cNvSpPr txBox="1"/>
            <p:nvPr/>
          </p:nvSpPr>
          <p:spPr>
            <a:xfrm>
              <a:off x="0" y="-76200"/>
              <a:ext cx="2585024" cy="1933893"/>
            </a:xfrm>
            <a:prstGeom prst="rect">
              <a:avLst/>
            </a:prstGeom>
          </p:spPr>
          <p:txBody>
            <a:bodyPr lIns="50800" tIns="50800" rIns="50800" bIns="50800" rtlCol="0" anchor="ctr"/>
            <a:lstStyle/>
            <a:p>
              <a:pPr algn="ctr">
                <a:lnSpc>
                  <a:spcPts val="3611"/>
                </a:lnSpc>
              </a:pPr>
              <a:endParaRPr/>
            </a:p>
          </p:txBody>
        </p:sp>
      </p:grpSp>
      <p:sp>
        <p:nvSpPr>
          <p:cNvPr id="6" name="TextBox 6"/>
          <p:cNvSpPr txBox="1"/>
          <p:nvPr/>
        </p:nvSpPr>
        <p:spPr>
          <a:xfrm>
            <a:off x="7139837" y="3083862"/>
            <a:ext cx="8941242" cy="6085702"/>
          </a:xfrm>
          <a:prstGeom prst="rect">
            <a:avLst/>
          </a:prstGeom>
        </p:spPr>
        <p:txBody>
          <a:bodyPr lIns="0" tIns="0" rIns="0" bIns="0" rtlCol="0" anchor="t">
            <a:spAutoFit/>
          </a:bodyPr>
          <a:lstStyle/>
          <a:p>
            <a:pPr marL="573109" lvl="1" indent="-286555" algn="l">
              <a:lnSpc>
                <a:spcPts val="3583"/>
              </a:lnSpc>
              <a:spcBef>
                <a:spcPct val="0"/>
              </a:spcBef>
              <a:buFont typeface="Arial"/>
              <a:buChar char="•"/>
            </a:pPr>
            <a:r>
              <a:rPr lang="en-US" sz="2654" u="sng" strike="noStrike" spc="159">
                <a:solidFill>
                  <a:srgbClr val="0B4E7C"/>
                </a:solidFill>
                <a:latin typeface="Cardo Bold"/>
              </a:rPr>
              <a:t>Apple</a:t>
            </a:r>
            <a:r>
              <a:rPr lang="en-US" sz="2654" u="none" strike="noStrike" spc="159">
                <a:solidFill>
                  <a:srgbClr val="0B4E7C"/>
                </a:solidFill>
                <a:latin typeface="Cardo Bold"/>
              </a:rPr>
              <a:t> continues to maintain its position as a prominent player in the mobile industry. </a:t>
            </a:r>
          </a:p>
          <a:p>
            <a:pPr algn="l">
              <a:lnSpc>
                <a:spcPts val="3178"/>
              </a:lnSpc>
              <a:spcBef>
                <a:spcPct val="0"/>
              </a:spcBef>
            </a:pPr>
            <a:endParaRPr lang="en-US" sz="2654" u="none" strike="noStrike" spc="159">
              <a:solidFill>
                <a:srgbClr val="0B4E7C"/>
              </a:solidFill>
              <a:latin typeface="Cardo Bold"/>
            </a:endParaRPr>
          </a:p>
          <a:p>
            <a:pPr marL="508341" lvl="1" indent="-254170" algn="l">
              <a:lnSpc>
                <a:spcPts val="3178"/>
              </a:lnSpc>
              <a:spcBef>
                <a:spcPct val="0"/>
              </a:spcBef>
              <a:buFont typeface="Arial"/>
              <a:buChar char="•"/>
            </a:pPr>
            <a:r>
              <a:rPr lang="en-US" sz="2354" u="none" strike="noStrike" spc="141">
                <a:solidFill>
                  <a:srgbClr val="0B4E7C"/>
                </a:solidFill>
                <a:latin typeface="Cardo Bold"/>
              </a:rPr>
              <a:t>Despite persistent debates regarding its pricing, battery performance, and perceived benefits, a substantial number of individuals in Pakistan eagerly seek to acquire the latest iPhone, showcasing the enduring allure and desirability of the brand in the market.</a:t>
            </a:r>
          </a:p>
          <a:p>
            <a:pPr algn="l">
              <a:lnSpc>
                <a:spcPts val="3178"/>
              </a:lnSpc>
              <a:spcBef>
                <a:spcPct val="0"/>
              </a:spcBef>
            </a:pPr>
            <a:endParaRPr lang="en-US" sz="2354" u="none" strike="noStrike" spc="141">
              <a:solidFill>
                <a:srgbClr val="0B4E7C"/>
              </a:solidFill>
              <a:latin typeface="Cardo Bold"/>
            </a:endParaRPr>
          </a:p>
          <a:p>
            <a:pPr marL="508341" lvl="1" indent="-254170" algn="l">
              <a:lnSpc>
                <a:spcPts val="3178"/>
              </a:lnSpc>
              <a:spcBef>
                <a:spcPct val="0"/>
              </a:spcBef>
              <a:buFont typeface="Arial"/>
              <a:buChar char="•"/>
            </a:pPr>
            <a:r>
              <a:rPr lang="en-US" sz="2354" u="none" strike="noStrike" spc="141">
                <a:solidFill>
                  <a:srgbClr val="0B4E7C"/>
                </a:solidFill>
                <a:latin typeface="Cardo Bold"/>
              </a:rPr>
              <a:t>Mainly because of the social benefit that this brand brings.</a:t>
            </a:r>
          </a:p>
          <a:p>
            <a:pPr algn="l">
              <a:lnSpc>
                <a:spcPts val="3178"/>
              </a:lnSpc>
              <a:spcBef>
                <a:spcPct val="0"/>
              </a:spcBef>
            </a:pPr>
            <a:endParaRPr lang="en-US" sz="2354" u="none" strike="noStrike" spc="141">
              <a:solidFill>
                <a:srgbClr val="0B4E7C"/>
              </a:solidFill>
              <a:latin typeface="Cardo Bold"/>
            </a:endParaRPr>
          </a:p>
          <a:p>
            <a:pPr marL="508341" lvl="1" indent="-254170" algn="l">
              <a:lnSpc>
                <a:spcPts val="3178"/>
              </a:lnSpc>
              <a:spcBef>
                <a:spcPct val="0"/>
              </a:spcBef>
              <a:buFont typeface="Arial"/>
              <a:buChar char="•"/>
            </a:pPr>
            <a:r>
              <a:rPr lang="en-US" sz="2354" u="none" strike="noStrike" spc="141">
                <a:solidFill>
                  <a:srgbClr val="0B4E7C"/>
                </a:solidFill>
                <a:latin typeface="Cardo Bold"/>
              </a:rPr>
              <a:t>This proves that consumer loyalty and power of authenticity play a vital role in a brands success.</a:t>
            </a:r>
          </a:p>
        </p:txBody>
      </p:sp>
      <p:sp>
        <p:nvSpPr>
          <p:cNvPr id="7" name="Freeform 7"/>
          <p:cNvSpPr/>
          <p:nvPr/>
        </p:nvSpPr>
        <p:spPr>
          <a:xfrm>
            <a:off x="503308" y="3121962"/>
            <a:ext cx="5435470" cy="4353922"/>
          </a:xfrm>
          <a:custGeom>
            <a:avLst/>
            <a:gdLst/>
            <a:ahLst/>
            <a:cxnLst/>
            <a:rect l="l" t="t" r="r" b="b"/>
            <a:pathLst>
              <a:path w="5435470" h="4353922">
                <a:moveTo>
                  <a:pt x="0" y="0"/>
                </a:moveTo>
                <a:lnTo>
                  <a:pt x="5435470" y="0"/>
                </a:lnTo>
                <a:lnTo>
                  <a:pt x="5435470" y="4353922"/>
                </a:lnTo>
                <a:lnTo>
                  <a:pt x="0" y="4353922"/>
                </a:lnTo>
                <a:lnTo>
                  <a:pt x="0" y="0"/>
                </a:lnTo>
                <a:close/>
              </a:path>
            </a:pathLst>
          </a:custGeom>
          <a:blipFill>
            <a:blip r:embed="rId3"/>
            <a:stretch>
              <a:fillRect/>
            </a:stretch>
          </a:blipFill>
        </p:spPr>
      </p:sp>
      <p:sp>
        <p:nvSpPr>
          <p:cNvPr id="8" name="Freeform 8"/>
          <p:cNvSpPr/>
          <p:nvPr/>
        </p:nvSpPr>
        <p:spPr>
          <a:xfrm rot="-10800000">
            <a:off x="12105940" y="-3366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9" name="Freeform 9"/>
          <p:cNvSpPr/>
          <p:nvPr/>
        </p:nvSpPr>
        <p:spPr>
          <a:xfrm>
            <a:off x="-1780444" y="7918319"/>
            <a:ext cx="4567505" cy="4720935"/>
          </a:xfrm>
          <a:custGeom>
            <a:avLst/>
            <a:gdLst/>
            <a:ahLst/>
            <a:cxnLst/>
            <a:rect l="l" t="t" r="r" b="b"/>
            <a:pathLst>
              <a:path w="4567505" h="4720935">
                <a:moveTo>
                  <a:pt x="0" y="0"/>
                </a:moveTo>
                <a:lnTo>
                  <a:pt x="4567505" y="0"/>
                </a:lnTo>
                <a:lnTo>
                  <a:pt x="4567505" y="4720936"/>
                </a:lnTo>
                <a:lnTo>
                  <a:pt x="0" y="472093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a:off x="0" y="-1263669"/>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TextBox 11"/>
          <p:cNvSpPr txBox="1"/>
          <p:nvPr/>
        </p:nvSpPr>
        <p:spPr>
          <a:xfrm>
            <a:off x="5075553" y="422906"/>
            <a:ext cx="6485011" cy="1163963"/>
          </a:xfrm>
          <a:prstGeom prst="rect">
            <a:avLst/>
          </a:prstGeom>
        </p:spPr>
        <p:txBody>
          <a:bodyPr lIns="0" tIns="0" rIns="0" bIns="0" rtlCol="0" anchor="t">
            <a:spAutoFit/>
          </a:bodyPr>
          <a:lstStyle/>
          <a:p>
            <a:pPr marL="0" lvl="0" indent="0">
              <a:lnSpc>
                <a:spcPts val="7032"/>
              </a:lnSpc>
            </a:pPr>
            <a:r>
              <a:rPr lang="en-US" sz="7325" spc="-439">
                <a:solidFill>
                  <a:srgbClr val="0B4E7C"/>
                </a:solidFill>
                <a:latin typeface="Rustic Printed"/>
              </a:rPr>
              <a:t>CONSUMER LOYALTY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TextBox 5"/>
          <p:cNvSpPr txBox="1"/>
          <p:nvPr/>
        </p:nvSpPr>
        <p:spPr>
          <a:xfrm>
            <a:off x="5148722" y="2606309"/>
            <a:ext cx="7973677" cy="6764592"/>
          </a:xfrm>
          <a:prstGeom prst="rect">
            <a:avLst/>
          </a:prstGeom>
        </p:spPr>
        <p:txBody>
          <a:bodyPr lIns="0" tIns="0" rIns="0" bIns="0" rtlCol="0" anchor="t">
            <a:spAutoFit/>
          </a:bodyPr>
          <a:lstStyle/>
          <a:p>
            <a:pPr marL="0" lvl="0" indent="0" algn="ctr">
              <a:lnSpc>
                <a:spcPts val="15866"/>
              </a:lnSpc>
            </a:pPr>
            <a:r>
              <a:rPr lang="en-US" sz="18888" spc="-1133" dirty="0">
                <a:solidFill>
                  <a:srgbClr val="0B4E7C"/>
                </a:solidFill>
                <a:latin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TextBox 5"/>
          <p:cNvSpPr txBox="1"/>
          <p:nvPr/>
        </p:nvSpPr>
        <p:spPr>
          <a:xfrm>
            <a:off x="4444547" y="2613206"/>
            <a:ext cx="9148642" cy="4759485"/>
          </a:xfrm>
          <a:prstGeom prst="rect">
            <a:avLst/>
          </a:prstGeom>
        </p:spPr>
        <p:txBody>
          <a:bodyPr lIns="0" tIns="0" rIns="0" bIns="0" rtlCol="0" anchor="t">
            <a:spAutoFit/>
          </a:bodyPr>
          <a:lstStyle/>
          <a:p>
            <a:pPr algn="ctr">
              <a:lnSpc>
                <a:spcPts val="15866"/>
              </a:lnSpc>
            </a:pPr>
            <a:r>
              <a:rPr lang="en-US" sz="18888" spc="-1133" dirty="0">
                <a:solidFill>
                  <a:srgbClr val="0B4E7C"/>
                </a:solidFill>
                <a:latin typeface="Rustic Printed"/>
              </a:rPr>
              <a:t>YOUR </a:t>
            </a:r>
          </a:p>
          <a:p>
            <a:pPr marL="0" lvl="0" indent="0" algn="ctr">
              <a:lnSpc>
                <a:spcPts val="15866"/>
              </a:lnSpc>
            </a:pPr>
            <a:r>
              <a:rPr lang="en-US" sz="18888" spc="-1133" dirty="0">
                <a:solidFill>
                  <a:srgbClr val="0B4E7C"/>
                </a:solidFill>
                <a:latin typeface="Rustic Printed"/>
              </a:rPr>
              <a:t>QUESTIONS</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18997"/>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marL="410209" lvl="1" indent="-205105" algn="ctr">
                <a:lnSpc>
                  <a:spcPts val="2659"/>
                </a:lnSpc>
                <a:buFont typeface="Arial"/>
                <a:buChar char="•"/>
              </a:pPr>
              <a:endParaRPr/>
            </a:p>
          </p:txBody>
        </p:sp>
      </p:grpSp>
      <p:sp>
        <p:nvSpPr>
          <p:cNvPr id="6" name="TextBox 6"/>
          <p:cNvSpPr txBox="1"/>
          <p:nvPr/>
        </p:nvSpPr>
        <p:spPr>
          <a:xfrm>
            <a:off x="1758679" y="2143599"/>
            <a:ext cx="13478092" cy="1571627"/>
          </a:xfrm>
          <a:prstGeom prst="rect">
            <a:avLst/>
          </a:prstGeom>
        </p:spPr>
        <p:txBody>
          <a:bodyPr lIns="0" tIns="0" rIns="0" bIns="0" rtlCol="0" anchor="t">
            <a:spAutoFit/>
          </a:bodyPr>
          <a:lstStyle/>
          <a:p>
            <a:pPr marL="0" lvl="0" indent="0">
              <a:lnSpc>
                <a:spcPts val="9600"/>
              </a:lnSpc>
            </a:pPr>
            <a:r>
              <a:rPr lang="en-US" sz="10000" spc="-600">
                <a:solidFill>
                  <a:srgbClr val="FCFCFC"/>
                </a:solidFill>
                <a:latin typeface="Rustic Printed"/>
              </a:rPr>
              <a:t>IMPORTANCE: </a:t>
            </a:r>
          </a:p>
        </p:txBody>
      </p:sp>
      <p:sp>
        <p:nvSpPr>
          <p:cNvPr id="7" name="TextBox 7"/>
          <p:cNvSpPr txBox="1"/>
          <p:nvPr/>
        </p:nvSpPr>
        <p:spPr>
          <a:xfrm>
            <a:off x="1758679" y="3954694"/>
            <a:ext cx="14601427" cy="3935860"/>
          </a:xfrm>
          <a:prstGeom prst="rect">
            <a:avLst/>
          </a:prstGeom>
        </p:spPr>
        <p:txBody>
          <a:bodyPr lIns="0" tIns="0" rIns="0" bIns="0" rtlCol="0" anchor="t">
            <a:spAutoFit/>
          </a:bodyPr>
          <a:lstStyle/>
          <a:p>
            <a:pPr marL="0" lvl="0" indent="0">
              <a:lnSpc>
                <a:spcPts val="5216"/>
              </a:lnSpc>
              <a:spcBef>
                <a:spcPct val="0"/>
              </a:spcBef>
            </a:pPr>
            <a:r>
              <a:rPr lang="en-US" sz="3864" spc="231">
                <a:solidFill>
                  <a:srgbClr val="FCFCFC"/>
                </a:solidFill>
                <a:latin typeface="Cardo"/>
              </a:rPr>
              <a:t>In the competitive landscape of branding, mastering the principles of brand ownership is crucial for establishing a strong and lasting presence in consumers' minds. These principles align with the Law of the Word, emphasizing the importance of owning a singular idea or concept to resonate effectively with audiences.</a:t>
            </a:r>
            <a:r>
              <a:rPr lang="en-US" sz="3864" u="none" spc="231">
                <a:solidFill>
                  <a:srgbClr val="FCFCFC"/>
                </a:solidFill>
                <a:latin typeface="Cardo"/>
              </a:rPr>
              <a:t>.</a:t>
            </a:r>
          </a:p>
        </p:txBody>
      </p:sp>
      <p:sp>
        <p:nvSpPr>
          <p:cNvPr id="8" name="Freeform 8"/>
          <p:cNvSpPr/>
          <p:nvPr/>
        </p:nvSpPr>
        <p:spPr>
          <a:xfrm>
            <a:off x="14781089" y="334968"/>
            <a:ext cx="3158033" cy="2951325"/>
          </a:xfrm>
          <a:custGeom>
            <a:avLst/>
            <a:gdLst/>
            <a:ahLst/>
            <a:cxnLst/>
            <a:rect l="l" t="t" r="r" b="b"/>
            <a:pathLst>
              <a:path w="3158033" h="2951325">
                <a:moveTo>
                  <a:pt x="0" y="0"/>
                </a:moveTo>
                <a:lnTo>
                  <a:pt x="3158033" y="0"/>
                </a:lnTo>
                <a:lnTo>
                  <a:pt x="3158033" y="2951325"/>
                </a:lnTo>
                <a:lnTo>
                  <a:pt x="0" y="29513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41143"/>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77C4B5"/>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102627" y="4296974"/>
            <a:ext cx="12805759" cy="3469077"/>
          </a:xfrm>
          <a:prstGeom prst="rect">
            <a:avLst/>
          </a:prstGeom>
        </p:spPr>
        <p:txBody>
          <a:bodyPr lIns="0" tIns="0" rIns="0" bIns="0" rtlCol="0" anchor="t">
            <a:spAutoFit/>
          </a:bodyPr>
          <a:lstStyle/>
          <a:p>
            <a:pPr marL="731686" lvl="1" indent="-365843">
              <a:lnSpc>
                <a:spcPts val="4575"/>
              </a:lnSpc>
              <a:buFont typeface="Arial"/>
              <a:buChar char="•"/>
            </a:pPr>
            <a:r>
              <a:rPr lang="en-US" sz="3389" spc="203">
                <a:solidFill>
                  <a:srgbClr val="0F426B"/>
                </a:solidFill>
                <a:latin typeface="Cardo Bold"/>
              </a:rPr>
              <a:t>Brand Ownership is owning a word that signifies a brand' association with a specific trait or attribute that distinguishes it in the market.</a:t>
            </a:r>
          </a:p>
          <a:p>
            <a:pPr marL="731686" lvl="1" indent="-365843">
              <a:lnSpc>
                <a:spcPts val="4575"/>
              </a:lnSpc>
              <a:buFont typeface="Arial"/>
              <a:buChar char="•"/>
            </a:pPr>
            <a:r>
              <a:rPr lang="en-US" sz="3389" spc="203">
                <a:solidFill>
                  <a:srgbClr val="0F426B"/>
                </a:solidFill>
                <a:latin typeface="Cardo Bold"/>
              </a:rPr>
              <a:t>Objective:</a:t>
            </a:r>
          </a:p>
          <a:p>
            <a:pPr>
              <a:lnSpc>
                <a:spcPts val="4575"/>
              </a:lnSpc>
            </a:pPr>
            <a:r>
              <a:rPr lang="en-US" sz="3389" spc="203">
                <a:solidFill>
                  <a:srgbClr val="0F426B"/>
                </a:solidFill>
                <a:latin typeface="Cardo Bold"/>
              </a:rPr>
              <a:t>        Understanding the impact of this association on   </a:t>
            </a:r>
          </a:p>
          <a:p>
            <a:pPr>
              <a:lnSpc>
                <a:spcPts val="4575"/>
              </a:lnSpc>
              <a:spcBef>
                <a:spcPct val="0"/>
              </a:spcBef>
            </a:pPr>
            <a:r>
              <a:rPr lang="en-US" sz="3389" spc="203">
                <a:solidFill>
                  <a:srgbClr val="0F426B"/>
                </a:solidFill>
                <a:latin typeface="Cardo Bold"/>
              </a:rPr>
              <a:t>        consumer behaviour and market positioning.</a:t>
            </a:r>
          </a:p>
        </p:txBody>
      </p:sp>
      <p:sp>
        <p:nvSpPr>
          <p:cNvPr id="7" name="TextBox 7"/>
          <p:cNvSpPr txBox="1"/>
          <p:nvPr/>
        </p:nvSpPr>
        <p:spPr>
          <a:xfrm>
            <a:off x="1911079" y="2286474"/>
            <a:ext cx="14428336" cy="1391762"/>
          </a:xfrm>
          <a:prstGeom prst="rect">
            <a:avLst/>
          </a:prstGeom>
        </p:spPr>
        <p:txBody>
          <a:bodyPr lIns="0" tIns="0" rIns="0" bIns="0" rtlCol="0" anchor="t">
            <a:spAutoFit/>
          </a:bodyPr>
          <a:lstStyle/>
          <a:p>
            <a:pPr marL="0" lvl="0" indent="0">
              <a:lnSpc>
                <a:spcPts val="8436"/>
              </a:lnSpc>
            </a:pPr>
            <a:r>
              <a:rPr lang="en-US" sz="8787" spc="-527">
                <a:solidFill>
                  <a:srgbClr val="0F426B"/>
                </a:solidFill>
                <a:latin typeface="Rustic Printed"/>
              </a:rPr>
              <a:t>INTRODUCTION TO BRAND OWNERSHIP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18997"/>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marL="410209" lvl="1" indent="-205105" algn="ctr">
                <a:lnSpc>
                  <a:spcPts val="2659"/>
                </a:lnSpc>
                <a:buFont typeface="Arial"/>
                <a:buChar char="•"/>
              </a:pPr>
              <a:endParaRPr/>
            </a:p>
          </p:txBody>
        </p:sp>
      </p:grpSp>
      <p:sp>
        <p:nvSpPr>
          <p:cNvPr id="6" name="TextBox 6"/>
          <p:cNvSpPr txBox="1"/>
          <p:nvPr/>
        </p:nvSpPr>
        <p:spPr>
          <a:xfrm>
            <a:off x="1758679" y="2143599"/>
            <a:ext cx="13478092" cy="2790689"/>
          </a:xfrm>
          <a:prstGeom prst="rect">
            <a:avLst/>
          </a:prstGeom>
        </p:spPr>
        <p:txBody>
          <a:bodyPr lIns="0" tIns="0" rIns="0" bIns="0" rtlCol="0" anchor="t">
            <a:spAutoFit/>
          </a:bodyPr>
          <a:lstStyle/>
          <a:p>
            <a:pPr marL="0" lvl="0" indent="0">
              <a:lnSpc>
                <a:spcPts val="9600"/>
              </a:lnSpc>
            </a:pPr>
            <a:r>
              <a:rPr lang="en-US" sz="10000" spc="-600">
                <a:solidFill>
                  <a:srgbClr val="FCFCFC"/>
                </a:solidFill>
                <a:latin typeface="Rustic Printed"/>
              </a:rPr>
              <a:t>MERCEDES BENZ- PRESTIGE IN BRANDING:</a:t>
            </a:r>
          </a:p>
        </p:txBody>
      </p:sp>
      <p:sp>
        <p:nvSpPr>
          <p:cNvPr id="7" name="Freeform 7"/>
          <p:cNvSpPr/>
          <p:nvPr/>
        </p:nvSpPr>
        <p:spPr>
          <a:xfrm>
            <a:off x="14781089" y="334968"/>
            <a:ext cx="3158033" cy="2951325"/>
          </a:xfrm>
          <a:custGeom>
            <a:avLst/>
            <a:gdLst/>
            <a:ahLst/>
            <a:cxnLst/>
            <a:rect l="l" t="t" r="r" b="b"/>
            <a:pathLst>
              <a:path w="3158033" h="2951325">
                <a:moveTo>
                  <a:pt x="0" y="0"/>
                </a:moveTo>
                <a:lnTo>
                  <a:pt x="3158033" y="0"/>
                </a:lnTo>
                <a:lnTo>
                  <a:pt x="3158033" y="2951325"/>
                </a:lnTo>
                <a:lnTo>
                  <a:pt x="0" y="29513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1964990" y="5095875"/>
            <a:ext cx="13271781" cy="3469077"/>
          </a:xfrm>
          <a:prstGeom prst="rect">
            <a:avLst/>
          </a:prstGeom>
        </p:spPr>
        <p:txBody>
          <a:bodyPr lIns="0" tIns="0" rIns="0" bIns="0" rtlCol="0" anchor="t">
            <a:spAutoFit/>
          </a:bodyPr>
          <a:lstStyle/>
          <a:p>
            <a:pPr marL="731686" lvl="1" indent="-365843">
              <a:lnSpc>
                <a:spcPts val="4575"/>
              </a:lnSpc>
              <a:buFont typeface="Arial"/>
              <a:buChar char="•"/>
            </a:pPr>
            <a:r>
              <a:rPr lang="en-US" sz="3389" spc="203">
                <a:solidFill>
                  <a:srgbClr val="FFFFFF"/>
                </a:solidFill>
                <a:latin typeface="Cardo Bold"/>
              </a:rPr>
              <a:t>Brand Focus: Mercedes-Benz's core differentiation based on the word "prestige" in consumers' minds.</a:t>
            </a:r>
          </a:p>
          <a:p>
            <a:pPr marL="731686" lvl="1" indent="-365843">
              <a:lnSpc>
                <a:spcPts val="4575"/>
              </a:lnSpc>
              <a:buFont typeface="Arial"/>
              <a:buChar char="•"/>
            </a:pPr>
            <a:r>
              <a:rPr lang="en-US" sz="3389" spc="203">
                <a:solidFill>
                  <a:srgbClr val="FFFFFF"/>
                </a:solidFill>
                <a:latin typeface="Cardo Bold"/>
              </a:rPr>
              <a:t>Attributes: Expensive, German engineering, and reliability contribute, but prestige remains the defining factor.</a:t>
            </a:r>
          </a:p>
          <a:p>
            <a:pPr>
              <a:lnSpc>
                <a:spcPts val="4575"/>
              </a:lnSpc>
            </a:pPr>
            <a:endParaRPr lang="en-US" sz="3389" spc="203">
              <a:solidFill>
                <a:srgbClr val="FFFFFF"/>
              </a:solidFill>
              <a:latin typeface="Cardo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18997"/>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marL="410209" lvl="1" indent="-205105" algn="ctr">
                <a:lnSpc>
                  <a:spcPts val="2659"/>
                </a:lnSpc>
                <a:buFont typeface="Arial"/>
                <a:buChar char="•"/>
              </a:pPr>
              <a:endParaRPr/>
            </a:p>
          </p:txBody>
        </p:sp>
      </p:grpSp>
      <p:sp>
        <p:nvSpPr>
          <p:cNvPr id="6" name="TextBox 6"/>
          <p:cNvSpPr txBox="1"/>
          <p:nvPr/>
        </p:nvSpPr>
        <p:spPr>
          <a:xfrm>
            <a:off x="1572108" y="1625014"/>
            <a:ext cx="12216152" cy="1438399"/>
          </a:xfrm>
          <a:prstGeom prst="rect">
            <a:avLst/>
          </a:prstGeom>
        </p:spPr>
        <p:txBody>
          <a:bodyPr lIns="0" tIns="0" rIns="0" bIns="0" rtlCol="0" anchor="t">
            <a:spAutoFit/>
          </a:bodyPr>
          <a:lstStyle/>
          <a:p>
            <a:pPr marL="0" lvl="0" indent="0">
              <a:lnSpc>
                <a:spcPts val="8701"/>
              </a:lnSpc>
            </a:pPr>
            <a:r>
              <a:rPr lang="en-US" sz="9063" spc="-543">
                <a:solidFill>
                  <a:srgbClr val="FCFCFC"/>
                </a:solidFill>
                <a:latin typeface="Rustic Printed"/>
              </a:rPr>
              <a:t>VOLVO - DOMINANCE IN SAFETY</a:t>
            </a:r>
          </a:p>
        </p:txBody>
      </p:sp>
      <p:sp>
        <p:nvSpPr>
          <p:cNvPr id="7" name="Freeform 7"/>
          <p:cNvSpPr/>
          <p:nvPr/>
        </p:nvSpPr>
        <p:spPr>
          <a:xfrm>
            <a:off x="14781089" y="334968"/>
            <a:ext cx="3158033" cy="2951325"/>
          </a:xfrm>
          <a:custGeom>
            <a:avLst/>
            <a:gdLst/>
            <a:ahLst/>
            <a:cxnLst/>
            <a:rect l="l" t="t" r="r" b="b"/>
            <a:pathLst>
              <a:path w="3158033" h="2951325">
                <a:moveTo>
                  <a:pt x="0" y="0"/>
                </a:moveTo>
                <a:lnTo>
                  <a:pt x="3158033" y="0"/>
                </a:lnTo>
                <a:lnTo>
                  <a:pt x="3158033" y="2951325"/>
                </a:lnTo>
                <a:lnTo>
                  <a:pt x="0" y="29513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2094845" y="3787504"/>
            <a:ext cx="13271781" cy="4631081"/>
          </a:xfrm>
          <a:prstGeom prst="rect">
            <a:avLst/>
          </a:prstGeom>
        </p:spPr>
        <p:txBody>
          <a:bodyPr lIns="0" tIns="0" rIns="0" bIns="0" rtlCol="0" anchor="t">
            <a:spAutoFit/>
          </a:bodyPr>
          <a:lstStyle/>
          <a:p>
            <a:pPr marL="731686" lvl="1" indent="-365843">
              <a:lnSpc>
                <a:spcPts val="4575"/>
              </a:lnSpc>
              <a:buFont typeface="Arial"/>
              <a:buChar char="•"/>
            </a:pPr>
            <a:r>
              <a:rPr lang="en-US" sz="3389" spc="203">
                <a:solidFill>
                  <a:srgbClr val="FFFFFF"/>
                </a:solidFill>
                <a:latin typeface="Cardo Bold"/>
              </a:rPr>
              <a:t>Brand Association: Volvo's strategic ownership of the word "safety" in the automobile industry.</a:t>
            </a:r>
          </a:p>
          <a:p>
            <a:pPr marL="731686" lvl="1" indent="-365843">
              <a:lnSpc>
                <a:spcPts val="4575"/>
              </a:lnSpc>
              <a:buFont typeface="Arial"/>
              <a:buChar char="•"/>
            </a:pPr>
            <a:r>
              <a:rPr lang="en-US" sz="3389" spc="203">
                <a:solidFill>
                  <a:srgbClr val="FFFFFF"/>
                </a:solidFill>
                <a:latin typeface="Cardo Bold"/>
              </a:rPr>
              <a:t>Success Story: Volvo's rise as the largest-selling European luxury car in America due to its relentless focus on safety.</a:t>
            </a:r>
          </a:p>
          <a:p>
            <a:pPr marL="731686" lvl="1" indent="-365843">
              <a:lnSpc>
                <a:spcPts val="4575"/>
              </a:lnSpc>
              <a:buFont typeface="Arial"/>
              <a:buChar char="•"/>
            </a:pPr>
            <a:r>
              <a:rPr lang="en-US" sz="3389" spc="203">
                <a:solidFill>
                  <a:srgbClr val="FFFFFF"/>
                </a:solidFill>
                <a:latin typeface="Cardo Bold"/>
              </a:rPr>
              <a:t>Consumer Perception:Volvo's safety-centric branding has shaped consumer trust and preference.</a:t>
            </a:r>
          </a:p>
          <a:p>
            <a:pPr>
              <a:lnSpc>
                <a:spcPts val="4575"/>
              </a:lnSpc>
            </a:pPr>
            <a:endParaRPr lang="en-US" sz="3389" spc="203">
              <a:solidFill>
                <a:srgbClr val="FFFFFF"/>
              </a:solidFill>
              <a:latin typeface="Card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18997"/>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155C94"/>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marL="410209" lvl="1" indent="-205105" algn="ctr">
                <a:lnSpc>
                  <a:spcPts val="2659"/>
                </a:lnSpc>
                <a:buFont typeface="Arial"/>
                <a:buChar char="•"/>
              </a:pPr>
              <a:endParaRPr/>
            </a:p>
          </p:txBody>
        </p:sp>
      </p:grpSp>
      <p:sp>
        <p:nvSpPr>
          <p:cNvPr id="6" name="TextBox 6"/>
          <p:cNvSpPr txBox="1"/>
          <p:nvPr/>
        </p:nvSpPr>
        <p:spPr>
          <a:xfrm>
            <a:off x="1572108" y="1625014"/>
            <a:ext cx="12555508" cy="3648044"/>
          </a:xfrm>
          <a:prstGeom prst="rect">
            <a:avLst/>
          </a:prstGeom>
        </p:spPr>
        <p:txBody>
          <a:bodyPr lIns="0" tIns="0" rIns="0" bIns="0" rtlCol="0" anchor="t">
            <a:spAutoFit/>
          </a:bodyPr>
          <a:lstStyle/>
          <a:p>
            <a:pPr>
              <a:lnSpc>
                <a:spcPts val="8701"/>
              </a:lnSpc>
            </a:pPr>
            <a:r>
              <a:rPr lang="en-US" sz="9063" spc="-543">
                <a:solidFill>
                  <a:srgbClr val="FCFCFC"/>
                </a:solidFill>
                <a:latin typeface="Rustic Printed"/>
              </a:rPr>
              <a:t>BMW–FOCUS ON DRIVING EXPERIENCE</a:t>
            </a:r>
          </a:p>
          <a:p>
            <a:pPr marL="0" lvl="0" indent="0">
              <a:lnSpc>
                <a:spcPts val="8701"/>
              </a:lnSpc>
            </a:pPr>
            <a:endParaRPr lang="en-US" sz="9063" spc="-543">
              <a:solidFill>
                <a:srgbClr val="FCFCFC"/>
              </a:solidFill>
              <a:latin typeface="Rustic Printed"/>
            </a:endParaRPr>
          </a:p>
        </p:txBody>
      </p:sp>
      <p:sp>
        <p:nvSpPr>
          <p:cNvPr id="7" name="Freeform 7"/>
          <p:cNvSpPr/>
          <p:nvPr/>
        </p:nvSpPr>
        <p:spPr>
          <a:xfrm>
            <a:off x="14781089" y="334968"/>
            <a:ext cx="3158033" cy="2951325"/>
          </a:xfrm>
          <a:custGeom>
            <a:avLst/>
            <a:gdLst/>
            <a:ahLst/>
            <a:cxnLst/>
            <a:rect l="l" t="t" r="r" b="b"/>
            <a:pathLst>
              <a:path w="3158033" h="2951325">
                <a:moveTo>
                  <a:pt x="0" y="0"/>
                </a:moveTo>
                <a:lnTo>
                  <a:pt x="3158033" y="0"/>
                </a:lnTo>
                <a:lnTo>
                  <a:pt x="3158033" y="2951325"/>
                </a:lnTo>
                <a:lnTo>
                  <a:pt x="0" y="29513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TextBox 8"/>
          <p:cNvSpPr txBox="1"/>
          <p:nvPr/>
        </p:nvSpPr>
        <p:spPr>
          <a:xfrm>
            <a:off x="2216416" y="4435882"/>
            <a:ext cx="13271781" cy="4050079"/>
          </a:xfrm>
          <a:prstGeom prst="rect">
            <a:avLst/>
          </a:prstGeom>
        </p:spPr>
        <p:txBody>
          <a:bodyPr lIns="0" tIns="0" rIns="0" bIns="0" rtlCol="0" anchor="t">
            <a:spAutoFit/>
          </a:bodyPr>
          <a:lstStyle/>
          <a:p>
            <a:pPr marL="731686" lvl="1" indent="-365843">
              <a:lnSpc>
                <a:spcPts val="4575"/>
              </a:lnSpc>
              <a:buFont typeface="Arial"/>
              <a:buChar char="•"/>
            </a:pPr>
            <a:r>
              <a:rPr lang="en-US" sz="3389" spc="203">
                <a:solidFill>
                  <a:srgbClr val="FFFFFF"/>
                </a:solidFill>
                <a:latin typeface="Cardo Bold"/>
              </a:rPr>
              <a:t>Brand Positioning: BMW's brand is synonymous with "driving" and the ultimate driving experience.</a:t>
            </a:r>
          </a:p>
          <a:p>
            <a:pPr marL="731686" lvl="1" indent="-365843">
              <a:lnSpc>
                <a:spcPts val="4575"/>
              </a:lnSpc>
              <a:buFont typeface="Arial"/>
              <a:buChar char="•"/>
            </a:pPr>
            <a:r>
              <a:rPr lang="en-US" sz="3389" spc="203">
                <a:solidFill>
                  <a:srgbClr val="FFFFFF"/>
                </a:solidFill>
                <a:latin typeface="Cardo Bold"/>
              </a:rPr>
              <a:t>Strategy Impact:  BMW's focus on driving pleasure has contributed to its position as the second-largest-selling European luxury car in America.</a:t>
            </a:r>
          </a:p>
          <a:p>
            <a:pPr marL="731686" lvl="1" indent="-365843">
              <a:lnSpc>
                <a:spcPts val="4575"/>
              </a:lnSpc>
              <a:buFont typeface="Arial"/>
              <a:buChar char="•"/>
            </a:pPr>
            <a:r>
              <a:rPr lang="en-US" sz="3389" spc="203">
                <a:solidFill>
                  <a:srgbClr val="FFFFFF"/>
                </a:solidFill>
                <a:latin typeface="Cardo Bold"/>
              </a:rPr>
              <a:t>Consumer Engagement: Brand association influences consumer loyalty and emotional attachment.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0"/>
            </a:blip>
            <a:stretch>
              <a:fillRect t="-5555" b="-5555"/>
            </a:stretch>
          </a:blipFill>
        </p:spPr>
      </p:sp>
      <p:grpSp>
        <p:nvGrpSpPr>
          <p:cNvPr id="3" name="Group 3"/>
          <p:cNvGrpSpPr/>
          <p:nvPr/>
        </p:nvGrpSpPr>
        <p:grpSpPr>
          <a:xfrm>
            <a:off x="1028700" y="1241143"/>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77C4B5"/>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911079" y="4360823"/>
            <a:ext cx="12805759" cy="3469077"/>
          </a:xfrm>
          <a:prstGeom prst="rect">
            <a:avLst/>
          </a:prstGeom>
        </p:spPr>
        <p:txBody>
          <a:bodyPr lIns="0" tIns="0" rIns="0" bIns="0" rtlCol="0" anchor="t">
            <a:spAutoFit/>
          </a:bodyPr>
          <a:lstStyle/>
          <a:p>
            <a:pPr marL="731686" lvl="1" indent="-365843">
              <a:lnSpc>
                <a:spcPts val="4575"/>
              </a:lnSpc>
              <a:buFont typeface="Arial"/>
              <a:buChar char="•"/>
            </a:pPr>
            <a:r>
              <a:rPr lang="en-US" sz="3389" spc="203">
                <a:solidFill>
                  <a:srgbClr val="0F426B"/>
                </a:solidFill>
                <a:latin typeface="Cardo Bold"/>
              </a:rPr>
              <a:t>Common Mistake:T</a:t>
            </a:r>
            <a:r>
              <a:rPr lang="en-US" sz="3389" spc="203">
                <a:solidFill>
                  <a:srgbClr val="0F426B"/>
                </a:solidFill>
                <a:latin typeface="Cardo"/>
              </a:rPr>
              <a:t>he pitfalls of brands broadening their focus, using examples from Mercedes, Volvo, and BMW.</a:t>
            </a:r>
          </a:p>
          <a:p>
            <a:pPr marL="731686" lvl="1" indent="-365843">
              <a:lnSpc>
                <a:spcPts val="4575"/>
              </a:lnSpc>
              <a:buFont typeface="Arial"/>
              <a:buChar char="•"/>
            </a:pPr>
            <a:r>
              <a:rPr lang="en-US" sz="3389" spc="203">
                <a:solidFill>
                  <a:srgbClr val="0F426B"/>
                </a:solidFill>
                <a:latin typeface="Cardo Bold"/>
              </a:rPr>
              <a:t>Consequences: P</a:t>
            </a:r>
            <a:r>
              <a:rPr lang="en-US" sz="3389" spc="203">
                <a:solidFill>
                  <a:srgbClr val="0F426B"/>
                </a:solidFill>
                <a:latin typeface="Cardo"/>
              </a:rPr>
              <a:t>otential risks and consequences of diluting a brand's core identity by venturing into unrelated markets or attributes.</a:t>
            </a:r>
          </a:p>
        </p:txBody>
      </p:sp>
      <p:sp>
        <p:nvSpPr>
          <p:cNvPr id="7" name="TextBox 7"/>
          <p:cNvSpPr txBox="1"/>
          <p:nvPr/>
        </p:nvSpPr>
        <p:spPr>
          <a:xfrm>
            <a:off x="1911079" y="1829977"/>
            <a:ext cx="12736328" cy="2458516"/>
          </a:xfrm>
          <a:prstGeom prst="rect">
            <a:avLst/>
          </a:prstGeom>
        </p:spPr>
        <p:txBody>
          <a:bodyPr lIns="0" tIns="0" rIns="0" bIns="0" rtlCol="0" anchor="t">
            <a:spAutoFit/>
          </a:bodyPr>
          <a:lstStyle/>
          <a:p>
            <a:pPr marL="0" lvl="0" indent="0">
              <a:lnSpc>
                <a:spcPts val="8436"/>
              </a:lnSpc>
            </a:pPr>
            <a:r>
              <a:rPr lang="en-US" sz="8787" spc="-527" dirty="0">
                <a:solidFill>
                  <a:srgbClr val="0F426B"/>
                </a:solidFill>
                <a:latin typeface="Rustic Printed"/>
              </a:rPr>
              <a:t>THE CHALLENGE OF BRAND DIVERSIFICATION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1599</Words>
  <Application>Microsoft Office PowerPoint</Application>
  <PresentationFormat>Custom</PresentationFormat>
  <Paragraphs>135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Cardo</vt:lpstr>
      <vt:lpstr>Canva Sans Bold</vt:lpstr>
      <vt:lpstr>Rustic Printed</vt:lpstr>
      <vt:lpstr>Calibri</vt:lpstr>
      <vt:lpstr>Cardo Bold</vt:lpstr>
      <vt:lpstr>Cardo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3 Presentation (Chap 5 + 6)</dc:title>
  <dc:creator>ﾑｲｲﾉﾘﾑ</dc:creator>
  <cp:lastModifiedBy>Microsoft account</cp:lastModifiedBy>
  <cp:revision>3</cp:revision>
  <dcterms:created xsi:type="dcterms:W3CDTF">2006-08-16T00:00:00Z</dcterms:created>
  <dcterms:modified xsi:type="dcterms:W3CDTF">2023-11-29T05:27:58Z</dcterms:modified>
  <dc:identifier>DAF1ePNleJM</dc:identifier>
</cp:coreProperties>
</file>